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02.xml.rels" ContentType="application/vnd.openxmlformats-package.relationships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5.xml" ContentType="application/vnd.openxmlformats-officedocument.theme+xml"/>
  <Override PartName="/ppt/media/image50.png" ContentType="image/png"/>
  <Override PartName="/ppt/media/image144.png" ContentType="image/png"/>
  <Override PartName="/ppt/media/image1.png" ContentType="image/png"/>
  <Override PartName="/ppt/media/image51.png" ContentType="image/png"/>
  <Override PartName="/ppt/media/image145.png" ContentType="image/png"/>
  <Override PartName="/ppt/media/image2.png" ContentType="image/png"/>
  <Override PartName="/ppt/media/image3.png" ContentType="image/png"/>
  <Override PartName="/ppt/media/image124.png" ContentType="image/png"/>
  <Override PartName="/ppt/media/image30.png" ContentType="image/png"/>
  <Override PartName="/ppt/media/image52.png" ContentType="image/png"/>
  <Override PartName="/ppt/media/image146.png" ContentType="image/png"/>
  <Override PartName="/ppt/media/image4.png" ContentType="image/png"/>
  <Override PartName="/ppt/media/image125.png" ContentType="image/png"/>
  <Override PartName="/ppt/media/image31.png" ContentType="image/png"/>
  <Override PartName="/ppt/media/image147.png" ContentType="image/png"/>
  <Override PartName="/ppt/media/image53.png" ContentType="image/png"/>
  <Override PartName="/ppt/media/image5.png" ContentType="image/png"/>
  <Override PartName="/ppt/media/image104.png" ContentType="image/png"/>
  <Override PartName="/ppt/media/image10.png" ContentType="image/png"/>
  <Override PartName="/ppt/media/image126.png" ContentType="image/png"/>
  <Override PartName="/ppt/media/image32.png" ContentType="image/png"/>
  <Override PartName="/ppt/media/image148.png" ContentType="image/png"/>
  <Override PartName="/ppt/media/image54.png" ContentType="image/png"/>
  <Override PartName="/ppt/media/image6.png" ContentType="image/png"/>
  <Override PartName="/ppt/media/image105.png" ContentType="image/png"/>
  <Override PartName="/ppt/media/image11.png" ContentType="image/png"/>
  <Override PartName="/ppt/media/image127.png" ContentType="image/png"/>
  <Override PartName="/ppt/media/image33.png" ContentType="image/png"/>
  <Override PartName="/ppt/media/image149.png" ContentType="image/png"/>
  <Override PartName="/ppt/media/image55.png" ContentType="image/png"/>
  <Override PartName="/ppt/media/image7.png" ContentType="image/png"/>
  <Override PartName="/ppt/media/image106.png" ContentType="image/png"/>
  <Override PartName="/ppt/media/image12.png" ContentType="image/png"/>
  <Override PartName="/ppt/media/image128.png" ContentType="image/png"/>
  <Override PartName="/ppt/media/image34.png" ContentType="image/png"/>
  <Override PartName="/ppt/media/image56.png" ContentType="image/png"/>
  <Override PartName="/ppt/media/image8.png" ContentType="image/png"/>
  <Override PartName="/ppt/media/image107.png" ContentType="image/png"/>
  <Override PartName="/ppt/media/image13.png" ContentType="image/png"/>
  <Override PartName="/ppt/media/image129.png" ContentType="image/png"/>
  <Override PartName="/ppt/media/image35.png" ContentType="image/png"/>
  <Override PartName="/ppt/media/image57.png" ContentType="image/png"/>
  <Override PartName="/ppt/media/image9.png" ContentType="image/png"/>
  <Override PartName="/ppt/media/image108.png" ContentType="image/png"/>
  <Override PartName="/ppt/media/image14.png" ContentType="image/png"/>
  <Override PartName="/ppt/media/image36.png" ContentType="image/png"/>
  <Override PartName="/ppt/media/image58.png" ContentType="image/png"/>
  <Override PartName="/ppt/media/image109.png" ContentType="image/png"/>
  <Override PartName="/ppt/media/image15.png" ContentType="image/png"/>
  <Override PartName="/ppt/media/image37.png" ContentType="image/png"/>
  <Override PartName="/ppt/media/image59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114.png" ContentType="image/png"/>
  <Override PartName="/ppt/media/image20.png" ContentType="image/png"/>
  <Override PartName="/ppt/media/image136.png" ContentType="image/png"/>
  <Override PartName="/ppt/media/image42.png" ContentType="image/png"/>
  <Override PartName="/ppt/media/image158.png" ContentType="image/png"/>
  <Override PartName="/ppt/media/image64.png" ContentType="image/png"/>
  <Override PartName="/ppt/media/image43.png" ContentType="image/png"/>
  <Override PartName="/ppt/media/image137.png" ContentType="image/png"/>
  <Override PartName="/ppt/media/image21.png" ContentType="image/png"/>
  <Override PartName="/ppt/media/image115.png" ContentType="image/png"/>
  <Override PartName="/ppt/media/image44.png" ContentType="image/png"/>
  <Override PartName="/ppt/media/image138.png" ContentType="image/png"/>
  <Override PartName="/ppt/media/image22.png" ContentType="image/png"/>
  <Override PartName="/ppt/media/image116.png" ContentType="image/png"/>
  <Override PartName="/ppt/media/image45.png" ContentType="image/png"/>
  <Override PartName="/ppt/media/image139.png" ContentType="image/png"/>
  <Override PartName="/ppt/media/image23.png" ContentType="image/png"/>
  <Override PartName="/ppt/media/image117.png" ContentType="image/png"/>
  <Override PartName="/ppt/media/image46.png" ContentType="image/png"/>
  <Override PartName="/ppt/media/image24.png" ContentType="image/png"/>
  <Override PartName="/ppt/media/image118.png" ContentType="image/png"/>
  <Override PartName="/ppt/media/image47.png" ContentType="image/png"/>
  <Override PartName="/ppt/media/image25.png" ContentType="image/png"/>
  <Override PartName="/ppt/media/image119.png" ContentType="image/png"/>
  <Override PartName="/ppt/media/image48.png" ContentType="image/png"/>
  <Override PartName="/ppt/media/image26.png" ContentType="image/png"/>
  <Override PartName="/ppt/media/image49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62.png" ContentType="image/png"/>
  <Override PartName="/ppt/media/image156.png" ContentType="image/png"/>
  <Override PartName="/ppt/media/image40.png" ContentType="image/png"/>
  <Override PartName="/ppt/media/image134.png" ContentType="image/png"/>
  <Override PartName="/ppt/media/image63.png" ContentType="image/png"/>
  <Override PartName="/ppt/media/image157.png" ContentType="image/png"/>
  <Override PartName="/ppt/media/image41.png" ContentType="image/png"/>
  <Override PartName="/ppt/media/image135.png" ContentType="image/png"/>
  <Override PartName="/ppt/media/image60.png" ContentType="image/png"/>
  <Override PartName="/ppt/media/image154.png" ContentType="image/png"/>
  <Override PartName="/ppt/media/image61.png" ContentType="image/png"/>
  <Override PartName="/ppt/media/image155.png" ContentType="image/png"/>
  <Override PartName="/ppt/media/image65.png" ContentType="image/png"/>
  <Override PartName="/ppt/media/image159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164.png" ContentType="image/png"/>
  <Override PartName="/ppt/media/image71.png" ContentType="image/png"/>
  <Override PartName="/ppt/media/image165.png" ContentType="image/png"/>
  <Override PartName="/ppt/media/image72.png" ContentType="image/png"/>
  <Override PartName="/ppt/media/image166.png" ContentType="image/png"/>
  <Override PartName="/ppt/media/image73.png" ContentType="image/png"/>
  <Override PartName="/ppt/media/image167.png" ContentType="image/png"/>
  <Override PartName="/ppt/media/image74.png" ContentType="image/png"/>
  <Override PartName="/ppt/media/image168.png" ContentType="image/png"/>
  <Override PartName="/ppt/media/image75.png" ContentType="image/png"/>
  <Override PartName="/ppt/media/image169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174.png" ContentType="image/png"/>
  <Override PartName="/ppt/media/image81.png" ContentType="image/png"/>
  <Override PartName="/ppt/media/image175.png" ContentType="image/png"/>
  <Override PartName="/ppt/media/image82.png" ContentType="image/png"/>
  <Override PartName="/ppt/media/image176.png" ContentType="image/png"/>
  <Override PartName="/ppt/media/image83.png" ContentType="image/png"/>
  <Override PartName="/ppt/media/image177.png" ContentType="image/png"/>
  <Override PartName="/ppt/media/image84.png" ContentType="image/png"/>
  <Override PartName="/ppt/media/image178.png" ContentType="image/png"/>
  <Override PartName="/ppt/media/image85.png" ContentType="image/png"/>
  <Override PartName="/ppt/media/image179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184.png" ContentType="image/png"/>
  <Override PartName="/ppt/media/image91.png" ContentType="image/png"/>
  <Override PartName="/ppt/media/image185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0.png" ContentType="image/png"/>
  <Override PartName="/ppt/media/image101.png" ContentType="image/png"/>
  <Override PartName="/ppt/media/image102.png" ContentType="image/png"/>
  <Override PartName="/ppt/media/image103.png" ContentType="image/png"/>
  <Override PartName="/ppt/media/image110.png" ContentType="image/png"/>
  <Override PartName="/ppt/media/image111.png" ContentType="image/png"/>
  <Override PartName="/ppt/media/image112.png" ContentType="image/png"/>
  <Override PartName="/ppt/media/image113.png" ContentType="image/png"/>
  <Override PartName="/ppt/media/image120.png" ContentType="image/png"/>
  <Override PartName="/ppt/media/image121.png" ContentType="image/png"/>
  <Override PartName="/ppt/media/image122.png" ContentType="image/png"/>
  <Override PartName="/ppt/media/image123.png" ContentType="image/png"/>
  <Override PartName="/ppt/media/image130.png" ContentType="image/png"/>
  <Override PartName="/ppt/media/image131.png" ContentType="image/png"/>
  <Override PartName="/ppt/media/image132.png" ContentType="image/png"/>
  <Override PartName="/ppt/media/image133.png" ContentType="image/png"/>
  <Override PartName="/ppt/media/image140.png" ContentType="image/png"/>
  <Override PartName="/ppt/media/image141.png" ContentType="image/png"/>
  <Override PartName="/ppt/media/image142.png" ContentType="image/png"/>
  <Override PartName="/ppt/media/image143.png" ContentType="image/png"/>
  <Override PartName="/ppt/media/image150.png" ContentType="image/png"/>
  <Override PartName="/ppt/media/image151.png" ContentType="image/png"/>
  <Override PartName="/ppt/media/image152.png" ContentType="image/png"/>
  <Override PartName="/ppt/media/image153.png" ContentType="image/png"/>
  <Override PartName="/ppt/media/image160.png" ContentType="image/png"/>
  <Override PartName="/ppt/media/image161.png" ContentType="image/png"/>
  <Override PartName="/ppt/media/image162.png" ContentType="image/png"/>
  <Override PartName="/ppt/media/image163.png" ContentType="image/png"/>
  <Override PartName="/ppt/media/image170.png" ContentType="image/png"/>
  <Override PartName="/ppt/media/image171.png" ContentType="image/png"/>
  <Override PartName="/ppt/media/image172.png" ContentType="image/png"/>
  <Override PartName="/ppt/media/image173.png" ContentType="image/png"/>
  <Override PartName="/ppt/media/image180.png" ContentType="image/png"/>
  <Override PartName="/ppt/media/image181.png" ContentType="image/png"/>
  <Override PartName="/ppt/media/image182.png" ContentType="image/png"/>
  <Override PartName="/ppt/media/image183.png" ContentType="image/png"/>
  <Override PartName="/ppt/slides/slide1.xml" ContentType="application/vnd.openxmlformats-officedocument.presentationml.slide+xml"/>
  <Override PartName="/ppt/slides/slide100.xml" ContentType="application/vnd.openxmlformats-officedocument.presentationml.slide+xml"/>
  <Override PartName="/ppt/slides/slide2.xml" ContentType="application/vnd.openxmlformats-officedocument.presentationml.slide+xml"/>
  <Override PartName="/ppt/slides/slide101.xml" ContentType="application/vnd.openxmlformats-officedocument.presentationml.slide+xml"/>
  <Override PartName="/ppt/slides/slide3.xml" ContentType="application/vnd.openxmlformats-officedocument.presentationml.slide+xml"/>
  <Override PartName="/ppt/slides/slide102.xml" ContentType="application/vnd.openxmlformats-officedocument.presentationml.slide+xml"/>
  <Override PartName="/ppt/slides/slide4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5.xml" ContentType="application/vnd.openxmlformats-officedocument.presentationml.slide+xml"/>
  <Override PartName="/ppt/slides/slide105.xml" ContentType="application/vnd.openxmlformats-officedocument.presentationml.slide+xml"/>
  <Override PartName="/ppt/slides/slide6.xml" ContentType="application/vnd.openxmlformats-officedocument.presentationml.slide+xml"/>
  <Override PartName="/ppt/slides/slide106.xml" ContentType="application/vnd.openxmlformats-officedocument.presentationml.slide+xml"/>
  <Override PartName="/ppt/slides/slide7.xml" ContentType="application/vnd.openxmlformats-officedocument.presentationml.slide+xml"/>
  <Override PartName="/ppt/slides/slide107.xml" ContentType="application/vnd.openxmlformats-officedocument.presentationml.slide+xml"/>
  <Override PartName="/ppt/slides/slide8.xml" ContentType="application/vnd.openxmlformats-officedocument.presentationml.slide+xml"/>
  <Override PartName="/ppt/slides/slide10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slide64.xml" ContentType="application/vnd.openxmlformats-officedocument.presentationml.slide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31.xml" ContentType="application/vnd.openxmlformats-officedocument.presentationml.slide+xml"/>
  <Override PartName="/ppt/slides/slide62.xml" ContentType="application/vnd.openxmlformats-officedocument.presentationml.slide+xml"/>
  <Override PartName="/ppt/slides/slide40.xml" ContentType="application/vnd.openxmlformats-officedocument.presentationml.slide+xml"/>
  <Override PartName="/ppt/slides/slide63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_rels/slide100.xml.rels" ContentType="application/vnd.openxmlformats-package.relationships+xml"/>
  <Override PartName="/ppt/slides/_rels/slide1.xml.rels" ContentType="application/vnd.openxmlformats-package.relationships+xml"/>
  <Override PartName="/ppt/slides/_rels/slide101.xml.rels" ContentType="application/vnd.openxmlformats-package.relationships+xml"/>
  <Override PartName="/ppt/slides/_rels/slide2.xml.rels" ContentType="application/vnd.openxmlformats-package.relationships+xml"/>
  <Override PartName="/ppt/slides/_rels/slide102.xml.rels" ContentType="application/vnd.openxmlformats-package.relationships+xml"/>
  <Override PartName="/ppt/slides/_rels/slide3.xml.rels" ContentType="application/vnd.openxmlformats-package.relationships+xml"/>
  <Override PartName="/ppt/slides/_rels/slide103.xml.rels" ContentType="application/vnd.openxmlformats-package.relationships+xml"/>
  <Override PartName="/ppt/slides/_rels/slide4.xml.rels" ContentType="application/vnd.openxmlformats-package.relationships+xml"/>
  <Override PartName="/ppt/slides/_rels/slide104.xml.rels" ContentType="application/vnd.openxmlformats-package.relationships+xml"/>
  <Override PartName="/ppt/slides/_rels/slide5.xml.rels" ContentType="application/vnd.openxmlformats-package.relationships+xml"/>
  <Override PartName="/ppt/slides/_rels/slide105.xml.rels" ContentType="application/vnd.openxmlformats-package.relationships+xml"/>
  <Override PartName="/ppt/slides/_rels/slide6.xml.rels" ContentType="application/vnd.openxmlformats-package.relationships+xml"/>
  <Override PartName="/ppt/slides/_rels/slide106.xml.rels" ContentType="application/vnd.openxmlformats-package.relationships+xml"/>
  <Override PartName="/ppt/slides/_rels/slide7.xml.rels" ContentType="application/vnd.openxmlformats-package.relationships+xml"/>
  <Override PartName="/ppt/slides/_rels/slide107.xml.rels" ContentType="application/vnd.openxmlformats-package.relationships+xml"/>
  <Override PartName="/ppt/slides/_rels/slide8.xml.rels" ContentType="application/vnd.openxmlformats-package.relationships+xml"/>
  <Override PartName="/ppt/slides/_rels/slide108.xml.rels" ContentType="application/vnd.openxmlformats-package.relationships+xml"/>
  <Override PartName="/ppt/slides/_rels/slide9.xml.rels" ContentType="application/vnd.openxmlformats-package.relationships+xml"/>
  <Override PartName="/ppt/slides/_rels/slide5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55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6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57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59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64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31.xml.rels" ContentType="application/vnd.openxmlformats-package.relationships+xml"/>
  <Override PartName="/ppt/slides/_rels/slide62.xml.rels" ContentType="application/vnd.openxmlformats-package.relationships+xml"/>
  <Override PartName="/ppt/slides/_rels/slide40.xml.rels" ContentType="application/vnd.openxmlformats-package.relationships+xml"/>
  <Override PartName="/ppt/slides/_rels/slide63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slides/_rels/slide86.xml.rels" ContentType="application/vnd.openxmlformats-package.relationships+xml"/>
  <Override PartName="/ppt/slides/_rels/slide87.xml.rels" ContentType="application/vnd.openxmlformats-package.relationships+xml"/>
  <Override PartName="/ppt/slides/_rels/slide88.xml.rels" ContentType="application/vnd.openxmlformats-package.relationships+xml"/>
  <Override PartName="/ppt/slides/_rels/slide89.xml.rels" ContentType="application/vnd.openxmlformats-package.relationships+xml"/>
  <Override PartName="/ppt/slides/_rels/slide90.xml.rels" ContentType="application/vnd.openxmlformats-package.relationships+xml"/>
  <Override PartName="/ppt/slides/_rels/slide91.xml.rels" ContentType="application/vnd.openxmlformats-package.relationships+xml"/>
  <Override PartName="/ppt/slides/_rels/slide92.xml.rels" ContentType="application/vnd.openxmlformats-package.relationships+xml"/>
  <Override PartName="/ppt/slides/_rels/slide93.xml.rels" ContentType="application/vnd.openxmlformats-package.relationships+xml"/>
  <Override PartName="/ppt/slides/_rels/slide94.xml.rels" ContentType="application/vnd.openxmlformats-package.relationships+xml"/>
  <Override PartName="/ppt/slides/_rels/slide95.xml.rels" ContentType="application/vnd.openxmlformats-package.relationships+xml"/>
  <Override PartName="/ppt/slides/_rels/slide96.xml.rels" ContentType="application/vnd.openxmlformats-package.relationships+xml"/>
  <Override PartName="/ppt/slides/_rels/slide97.xml.rels" ContentType="application/vnd.openxmlformats-package.relationships+xml"/>
  <Override PartName="/ppt/slides/_rels/slide98.xml.rels" ContentType="application/vnd.openxmlformats-package.relationships+xml"/>
  <Override PartName="/ppt/slides/_rels/slide99.xml.rels" ContentType="application/vnd.openxmlformats-package.relationships+xml"/>
  <Override PartName="/ppt/slides/_rels/slide109.xml.rels" ContentType="application/vnd.openxmlformats-package.relationships+xml"/>
  <Override PartName="/ppt/slides/_rels/slide110.xml.rels" ContentType="application/vnd.openxmlformats-package.relationships+xml"/>
  <Override PartName="/ppt/slides/_rels/slide111.xml.rels" ContentType="application/vnd.openxmlformats-package.relationships+xml"/>
  <Override PartName="/ppt/slides/_rels/slide112.xml.rels" ContentType="application/vnd.openxmlformats-package.relationships+xml"/>
  <Override PartName="/ppt/slides/_rels/slide113.xml.rels" ContentType="application/vnd.openxmlformats-package.relationships+xml"/>
  <Override PartName="/ppt/slides/_rels/slide114.xml.rels" ContentType="application/vnd.openxmlformats-package.relationships+xml"/>
  <Override PartName="/ppt/slides/_rels/slide115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</p:sldIdLst>
  <p:sldSz cx="9144000" cy="6858000"/>
  <p:notesSz cx="6799263" cy="9929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00" Type="http://schemas.openxmlformats.org/officeDocument/2006/relationships/slide" Target="slides/slide97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<Relationship Id="rId114" Type="http://schemas.openxmlformats.org/officeDocument/2006/relationships/slide" Target="slides/slide111.xml"/><Relationship Id="rId115" Type="http://schemas.openxmlformats.org/officeDocument/2006/relationships/slide" Target="slides/slide112.xml"/><Relationship Id="rId116" Type="http://schemas.openxmlformats.org/officeDocument/2006/relationships/slide" Target="slides/slide113.xml"/><Relationship Id="rId117" Type="http://schemas.openxmlformats.org/officeDocument/2006/relationships/slide" Target="slides/slide114.xml"/><Relationship Id="rId118" Type="http://schemas.openxmlformats.org/officeDocument/2006/relationships/slide" Target="slides/slide115.xml"/><Relationship Id="rId11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1064C311-788E-4BF9-8486-0248A35831EE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2.xml.rels><?xml version="1.0" encoding="UTF-8"?>
<Relationships xmlns="http://schemas.openxmlformats.org/package/2006/relationships"><Relationship Id="rId1" Type="http://schemas.openxmlformats.org/officeDocument/2006/relationships/slide" Target="../slides/slide10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0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48200" cy="3710160"/>
          </a:xfrm>
          <a:prstGeom prst="rect">
            <a:avLst/>
          </a:prstGeom>
          <a:ln w="0">
            <a:noFill/>
          </a:ln>
        </p:spPr>
      </p:sp>
      <p:sp>
        <p:nvSpPr>
          <p:cNvPr id="760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26640" cy="445572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PlaceHolder 3"/>
          <p:cNvSpPr>
            <a:spLocks noGrp="1"/>
          </p:cNvSpPr>
          <p:nvPr>
            <p:ph type="sldNum" idx="9"/>
          </p:nvPr>
        </p:nvSpPr>
        <p:spPr>
          <a:xfrm>
            <a:off x="3851280" y="9431640"/>
            <a:ext cx="2933640" cy="48384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1451CC1-2A95-4F6D-856A-E8684AD66CFB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48200" cy="3710160"/>
          </a:xfrm>
          <a:prstGeom prst="rect">
            <a:avLst/>
          </a:prstGeom>
          <a:ln w="0">
            <a:noFill/>
          </a:ln>
        </p:spPr>
      </p:sp>
      <p:sp>
        <p:nvSpPr>
          <p:cNvPr id="754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26640" cy="445572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PlaceHolder 3"/>
          <p:cNvSpPr>
            <a:spLocks noGrp="1"/>
          </p:cNvSpPr>
          <p:nvPr>
            <p:ph type="sldNum" idx="7"/>
          </p:nvPr>
        </p:nvSpPr>
        <p:spPr>
          <a:xfrm>
            <a:off x="3851280" y="9431640"/>
            <a:ext cx="2933640" cy="48384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4646BAC-E37E-4BC6-9ABD-A516E0E8C69B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48200" cy="3710160"/>
          </a:xfrm>
          <a:prstGeom prst="rect">
            <a:avLst/>
          </a:prstGeom>
          <a:ln w="0">
            <a:noFill/>
          </a:ln>
        </p:spPr>
      </p:sp>
      <p:sp>
        <p:nvSpPr>
          <p:cNvPr id="757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26640" cy="445572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 type="sldNum" idx="8"/>
          </p:nvPr>
        </p:nvSpPr>
        <p:spPr>
          <a:xfrm>
            <a:off x="3851280" y="9431640"/>
            <a:ext cx="2933640" cy="48384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CF944D6-B525-4DDC-9125-42BAFCFA06BF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B5F5A6-DF82-4FCC-9D67-B13F5FA0DC5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F83DD7-8F74-4328-8FD2-FF0F7A8A439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286315-E392-4FB8-8FF7-16CE7F631F3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6E5049-E783-418A-A8AF-7AB964A668A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C12B84-7174-49F8-A6A3-44E8967F135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AF439C-384D-4F45-BD6D-A4E1D3BE586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6692D7-955F-43A0-8540-E10036EE2D6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A793F8-54D2-41EB-9AEE-E973A62D9E3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43ED87-9723-4331-BF36-BD534F2449A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C5B668-714D-4168-8DB3-653B223F1FA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405B5C-74C1-48C0-AAB7-D9A969770D1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4A1D48-6BBB-469B-B104-478AD2935B7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9"/>
          <p:cNvSpPr/>
          <p:nvPr/>
        </p:nvSpPr>
        <p:spPr>
          <a:xfrm>
            <a:off x="0" y="260280"/>
            <a:ext cx="922320" cy="34776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1" name="Rectangle 10"/>
          <p:cNvSpPr/>
          <p:nvPr/>
        </p:nvSpPr>
        <p:spPr>
          <a:xfrm>
            <a:off x="934920" y="260280"/>
            <a:ext cx="8194320" cy="34776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2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15040" cy="565560"/>
          </a:xfrm>
          <a:prstGeom prst="rect">
            <a:avLst/>
          </a:prstGeom>
          <a:ln w="0">
            <a:noFill/>
          </a:ln>
        </p:spPr>
      </p:pic>
      <p:sp>
        <p:nvSpPr>
          <p:cNvPr id="3" name="ZoneTexte 7"/>
          <p:cNvSpPr/>
          <p:nvPr/>
        </p:nvSpPr>
        <p:spPr>
          <a:xfrm>
            <a:off x="4267800" y="6642000"/>
            <a:ext cx="62388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9"/>
          <p:cNvSpPr/>
          <p:nvPr/>
        </p:nvSpPr>
        <p:spPr>
          <a:xfrm>
            <a:off x="2160" y="620640"/>
            <a:ext cx="9129240" cy="549612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0" y="0"/>
            <a:ext cx="9129240" cy="60804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ftr" idx="1"/>
          </p:nvPr>
        </p:nvSpPr>
        <p:spPr>
          <a:xfrm>
            <a:off x="8893080" y="0"/>
            <a:ext cx="236160" cy="24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sldNum" idx="2"/>
          </p:nvPr>
        </p:nvSpPr>
        <p:spPr>
          <a:xfrm>
            <a:off x="8893080" y="0"/>
            <a:ext cx="236160" cy="24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60F9003-E77F-4176-84B0-83DA0AFC389C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dt" idx="3"/>
          </p:nvPr>
        </p:nvSpPr>
        <p:spPr>
          <a:xfrm>
            <a:off x="8893080" y="0"/>
            <a:ext cx="238320" cy="24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164.png"/><Relationship Id="rId2" Type="http://schemas.openxmlformats.org/officeDocument/2006/relationships/slideLayout" Target="../slideLayouts/slideLayout1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165.png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slideLayout" Target="../slideLayouts/slideLayout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slideLayout" Target="../slideLayouts/slideLayout1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slideLayout" Target="../slideLayouts/slideLayout1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173.png"/><Relationship Id="rId2" Type="http://schemas.openxmlformats.org/officeDocument/2006/relationships/slideLayout" Target="../slideLayouts/slideLayout1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174.png"/><Relationship Id="rId2" Type="http://schemas.openxmlformats.org/officeDocument/2006/relationships/slideLayout" Target="../slideLayouts/slideLayout1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175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176.png"/><Relationship Id="rId2" Type="http://schemas.openxmlformats.org/officeDocument/2006/relationships/slideLayout" Target="../slideLayouts/slideLayout1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177.png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slideLayout" Target="../slideLayouts/slideLayout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181.png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slideLayout" Target="../slideLayouts/slideLayout1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185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image" Target="../media/image121.png"/><Relationship Id="rId3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image" Target="../media/image140.png"/><Relationship Id="rId3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image" Target="../media/image163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/>
          <p:nvPr/>
        </p:nvSpPr>
        <p:spPr>
          <a:xfrm>
            <a:off x="1260000" y="1980000"/>
            <a:ext cx="6468120" cy="348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28/03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"/>
          <p:cNvSpPr/>
          <p:nvPr/>
        </p:nvSpPr>
        <p:spPr>
          <a:xfrm>
            <a:off x="8820000" y="6480000"/>
            <a:ext cx="36900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D9863B1-7623-42C8-98CD-05955FF8171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215EF1-8389-49B3-B8A8-A74AA61D5309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6120" cy="34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0120" cy="109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DOCX et 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3373920" y="720000"/>
            <a:ext cx="4354560" cy="5177520"/>
          </a:xfrm>
          <a:prstGeom prst="rect">
            <a:avLst/>
          </a:prstGeom>
          <a:ln w="0">
            <a:noFill/>
          </a:ln>
        </p:spPr>
      </p:pic>
      <p:sp>
        <p:nvSpPr>
          <p:cNvPr id="105" name=""/>
          <p:cNvSpPr/>
          <p:nvPr/>
        </p:nvSpPr>
        <p:spPr>
          <a:xfrm>
            <a:off x="8729640" y="643104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CFB7DEA-4F20-4C65-8965-985FA0E66AF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BB8396-78E2-4A5E-B411-720C8A7A1936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"/>
          <p:cNvSpPr/>
          <p:nvPr/>
        </p:nvSpPr>
        <p:spPr>
          <a:xfrm>
            <a:off x="0" y="620280"/>
            <a:ext cx="1236960" cy="41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MOTEUR MOT CLE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"/>
          <p:cNvSpPr/>
          <p:nvPr/>
        </p:nvSpPr>
        <p:spPr>
          <a:xfrm>
            <a:off x="0" y="6438240"/>
            <a:ext cx="714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CACA7A8-1B8B-4658-9DCC-41F7F2D831C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"/>
          <p:cNvSpPr/>
          <p:nvPr/>
        </p:nvSpPr>
        <p:spPr>
          <a:xfrm>
            <a:off x="363240" y="1195560"/>
            <a:ext cx="831780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 Mot Clé, toutes les sections catégorisées, par section, AND/OR et *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"/>
          <p:cNvSpPr/>
          <p:nvPr/>
        </p:nvSpPr>
        <p:spPr>
          <a:xfrm>
            <a:off x="5697360" y="3074400"/>
            <a:ext cx="3089880" cy="20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Vous cherchez une information précise dans un protocole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Une information quantitative sur l’ensemble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5" name="" descr=""/>
          <p:cNvPicPr/>
          <p:nvPr/>
        </p:nvPicPr>
        <p:blipFill>
          <a:blip r:embed="rId1"/>
          <a:stretch/>
        </p:blipFill>
        <p:spPr>
          <a:xfrm>
            <a:off x="116640" y="2300760"/>
            <a:ext cx="5702760" cy="34560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65D24C-C629-4022-A393-2C1EA6599E57}" type="slidenum">
              <a:t>100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"/>
          <p:cNvSpPr/>
          <p:nvPr/>
        </p:nvSpPr>
        <p:spPr>
          <a:xfrm>
            <a:off x="0" y="620280"/>
            <a:ext cx="1236960" cy="41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MOTEUR SIMI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"/>
          <p:cNvSpPr/>
          <p:nvPr/>
        </p:nvSpPr>
        <p:spPr>
          <a:xfrm>
            <a:off x="0" y="6438240"/>
            <a:ext cx="714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2D7D90A-D52B-4EC4-842A-90A60CC1385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"/>
          <p:cNvSpPr/>
          <p:nvPr/>
        </p:nvSpPr>
        <p:spPr>
          <a:xfrm>
            <a:off x="1453320" y="773280"/>
            <a:ext cx="60310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3. Similarité, Sections triées et sélectionnées, thème/idée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9" name="" descr=""/>
          <p:cNvPicPr/>
          <p:nvPr/>
        </p:nvPicPr>
        <p:blipFill>
          <a:blip r:embed="rId1"/>
          <a:stretch/>
        </p:blipFill>
        <p:spPr>
          <a:xfrm>
            <a:off x="108000" y="1183680"/>
            <a:ext cx="2458440" cy="1231560"/>
          </a:xfrm>
          <a:prstGeom prst="rect">
            <a:avLst/>
          </a:prstGeom>
          <a:ln w="0">
            <a:noFill/>
          </a:ln>
        </p:spPr>
      </p:pic>
      <p:pic>
        <p:nvPicPr>
          <p:cNvPr id="670" name="" descr=""/>
          <p:cNvPicPr/>
          <p:nvPr/>
        </p:nvPicPr>
        <p:blipFill>
          <a:blip r:embed="rId2"/>
          <a:stretch/>
        </p:blipFill>
        <p:spPr>
          <a:xfrm>
            <a:off x="54000" y="2453760"/>
            <a:ext cx="4062960" cy="3593880"/>
          </a:xfrm>
          <a:prstGeom prst="rect">
            <a:avLst/>
          </a:prstGeom>
          <a:ln w="0">
            <a:noFill/>
          </a:ln>
        </p:spPr>
      </p:pic>
      <p:pic>
        <p:nvPicPr>
          <p:cNvPr id="671" name="" descr=""/>
          <p:cNvPicPr/>
          <p:nvPr/>
        </p:nvPicPr>
        <p:blipFill>
          <a:blip r:embed="rId3"/>
          <a:stretch/>
        </p:blipFill>
        <p:spPr>
          <a:xfrm>
            <a:off x="5483520" y="1294200"/>
            <a:ext cx="3515040" cy="3453480"/>
          </a:xfrm>
          <a:prstGeom prst="rect">
            <a:avLst/>
          </a:prstGeom>
          <a:ln w="0">
            <a:noFill/>
          </a:ln>
        </p:spPr>
      </p:pic>
      <p:pic>
        <p:nvPicPr>
          <p:cNvPr id="672" name="" descr=""/>
          <p:cNvPicPr/>
          <p:nvPr/>
        </p:nvPicPr>
        <p:blipFill>
          <a:blip r:embed="rId4"/>
          <a:stretch/>
        </p:blipFill>
        <p:spPr>
          <a:xfrm>
            <a:off x="4234680" y="4994640"/>
            <a:ext cx="4756320" cy="781920"/>
          </a:xfrm>
          <a:prstGeom prst="rect">
            <a:avLst/>
          </a:prstGeom>
          <a:ln w="0">
            <a:noFill/>
          </a:ln>
        </p:spPr>
      </p:pic>
      <p:sp>
        <p:nvSpPr>
          <p:cNvPr id="673" name=""/>
          <p:cNvSpPr/>
          <p:nvPr/>
        </p:nvSpPr>
        <p:spPr>
          <a:xfrm>
            <a:off x="2640240" y="1128240"/>
            <a:ext cx="2840760" cy="13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Trouve les documents les plus pertinents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Basé sur la fréquence et la spécificité des mots.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4E2004-AF8C-4F8B-B578-D1DFFCC00877}" type="slidenum">
              <a:t>101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/>
          </p:cNvSpPr>
          <p:nvPr>
            <p:ph/>
          </p:nvPr>
        </p:nvSpPr>
        <p:spPr>
          <a:xfrm>
            <a:off x="467640" y="5301360"/>
            <a:ext cx="5100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Service de Biostatistiques et Information Médicale – Saint Louis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M2 MALIA </a:t>
            </a:r>
            <a:br>
              <a:rPr sz="1400"/>
            </a:b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Université Lumière Lyon 2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Rectangle 2"/>
          <p:cNvSpPr/>
          <p:nvPr/>
        </p:nvSpPr>
        <p:spPr>
          <a:xfrm>
            <a:off x="1925640" y="748080"/>
            <a:ext cx="5280120" cy="5280120"/>
          </a:xfrm>
          <a:prstGeom prst="rect">
            <a:avLst/>
          </a:prstGeom>
          <a:blipFill rotWithShape="0">
            <a:blip r:embed="rId1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Open Sans"/>
              <a:ea typeface="DejaVu Sans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/>
          </p:nvPr>
        </p:nvSpPr>
        <p:spPr>
          <a:xfrm>
            <a:off x="467640" y="1211040"/>
            <a:ext cx="8196480" cy="29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Moteur de recherche sur les protocoles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7" name="Espace réservé du texte 3"/>
          <p:cNvSpPr/>
          <p:nvPr/>
        </p:nvSpPr>
        <p:spPr>
          <a:xfrm>
            <a:off x="5404680" y="5121720"/>
            <a:ext cx="3583080" cy="75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Dates du stage : 24/03/2025 au 29/08/2025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Dematini Loris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Hassanaly Olivier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"/>
          <p:cNvSpPr/>
          <p:nvPr/>
        </p:nvSpPr>
        <p:spPr>
          <a:xfrm>
            <a:off x="0" y="6458760"/>
            <a:ext cx="82188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1D81CE7-9E1A-4895-A39C-70D7C71622D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FADD2F-D166-4FD9-BFBB-03A17930E508}" type="slidenum">
              <a:t>102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"/>
          <p:cNvSpPr/>
          <p:nvPr/>
        </p:nvSpPr>
        <p:spPr>
          <a:xfrm>
            <a:off x="0" y="620640"/>
            <a:ext cx="170856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SOMMAIRE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"/>
          <p:cNvSpPr/>
          <p:nvPr/>
        </p:nvSpPr>
        <p:spPr>
          <a:xfrm>
            <a:off x="1423440" y="1399680"/>
            <a:ext cx="58816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Présentation de la base de données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Extraction du texte des 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Différents moteurs de recherche et démonstrations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-Moteur par mot-clé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-Moteur par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4. Explication détaillée du moteur par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-TFIDF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-Similarité cosinus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1C47B4-7940-4A82-B7B8-FAD74216876D}" type="slidenum">
              <a:t>103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"/>
          <p:cNvSpPr/>
          <p:nvPr/>
        </p:nvSpPr>
        <p:spPr>
          <a:xfrm>
            <a:off x="4910400" y="638280"/>
            <a:ext cx="3407760" cy="88776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250 études à l’URC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2" name=""/>
          <p:cNvSpPr/>
          <p:nvPr/>
        </p:nvSpPr>
        <p:spPr>
          <a:xfrm>
            <a:off x="3987000" y="2410200"/>
            <a:ext cx="585000" cy="48744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"/>
          <p:cNvSpPr/>
          <p:nvPr/>
        </p:nvSpPr>
        <p:spPr>
          <a:xfrm>
            <a:off x="4004640" y="2685600"/>
            <a:ext cx="3587760" cy="142776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73</a:t>
            </a:r>
            <a:r>
              <a:rPr b="0" lang="fr-FR" sz="1800" spc="-1" strike="noStrike" baseline="33000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essais cliniques ou RIPH1 avec inclusions au moins commencées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4" name=""/>
          <p:cNvSpPr/>
          <p:nvPr/>
        </p:nvSpPr>
        <p:spPr>
          <a:xfrm>
            <a:off x="5792400" y="4114800"/>
            <a:ext cx="360" cy="324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"/>
          <p:cNvSpPr/>
          <p:nvPr/>
        </p:nvSpPr>
        <p:spPr>
          <a:xfrm>
            <a:off x="177120" y="4102560"/>
            <a:ext cx="2453400" cy="143424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33 protocoles en français ou promoteur non APHP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6" name=""/>
          <p:cNvSpPr/>
          <p:nvPr/>
        </p:nvSpPr>
        <p:spPr>
          <a:xfrm flipH="1">
            <a:off x="2587320" y="3747960"/>
            <a:ext cx="1621440" cy="8506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"/>
          <p:cNvSpPr/>
          <p:nvPr/>
        </p:nvSpPr>
        <p:spPr>
          <a:xfrm>
            <a:off x="3519360" y="4421520"/>
            <a:ext cx="4603680" cy="167256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40 PDF d’essais cliniques ou RIPH1 avec inclusions au moins commencées en anglais avec un tableau de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"/>
          <p:cNvSpPr/>
          <p:nvPr/>
        </p:nvSpPr>
        <p:spPr>
          <a:xfrm>
            <a:off x="0" y="620640"/>
            <a:ext cx="26920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BASE DE DONNÉES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9" name=""/>
          <p:cNvSpPr/>
          <p:nvPr/>
        </p:nvSpPr>
        <p:spPr>
          <a:xfrm>
            <a:off x="0" y="6437160"/>
            <a:ext cx="82188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95EDF71-54C3-48F8-982E-4778688DE62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"/>
          <p:cNvSpPr/>
          <p:nvPr/>
        </p:nvSpPr>
        <p:spPr>
          <a:xfrm>
            <a:off x="1259640" y="1192320"/>
            <a:ext cx="3319560" cy="13759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105 essais cliniques ou RIPH1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" name=""/>
          <p:cNvSpPr/>
          <p:nvPr/>
        </p:nvSpPr>
        <p:spPr>
          <a:xfrm flipH="1">
            <a:off x="4572000" y="1320480"/>
            <a:ext cx="584640" cy="34524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86E516-5C1D-46A5-9CF3-71AB938B381B}" type="slidenum">
              <a:t>104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"/>
          <p:cNvSpPr/>
          <p:nvPr/>
        </p:nvSpPr>
        <p:spPr>
          <a:xfrm>
            <a:off x="0" y="620640"/>
            <a:ext cx="2211840" cy="41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PDF 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"/>
          <p:cNvSpPr/>
          <p:nvPr/>
        </p:nvSpPr>
        <p:spPr>
          <a:xfrm>
            <a:off x="0" y="6438240"/>
            <a:ext cx="714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816A38B-09B7-4200-A18E-36F3FF11951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"/>
          <p:cNvSpPr/>
          <p:nvPr/>
        </p:nvSpPr>
        <p:spPr>
          <a:xfrm>
            <a:off x="3649680" y="3375360"/>
            <a:ext cx="2797560" cy="206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Extraction dans un JSON des sections et des contenus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Tri des sections dans des sections générales avec Clotilde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5" name="" descr=""/>
          <p:cNvPicPr/>
          <p:nvPr/>
        </p:nvPicPr>
        <p:blipFill>
          <a:blip r:embed="rId1"/>
          <a:srcRect l="3898" t="5279" r="15015" b="0"/>
          <a:stretch/>
        </p:blipFill>
        <p:spPr>
          <a:xfrm>
            <a:off x="72000" y="1000080"/>
            <a:ext cx="3343680" cy="5056920"/>
          </a:xfrm>
          <a:prstGeom prst="rect">
            <a:avLst/>
          </a:prstGeom>
          <a:ln w="0">
            <a:noFill/>
          </a:ln>
        </p:spPr>
      </p:pic>
      <p:pic>
        <p:nvPicPr>
          <p:cNvPr id="696" name="" descr=""/>
          <p:cNvPicPr/>
          <p:nvPr/>
        </p:nvPicPr>
        <p:blipFill>
          <a:blip r:embed="rId2"/>
          <a:stretch/>
        </p:blipFill>
        <p:spPr>
          <a:xfrm>
            <a:off x="3481560" y="699120"/>
            <a:ext cx="5560200" cy="2496240"/>
          </a:xfrm>
          <a:prstGeom prst="rect">
            <a:avLst/>
          </a:prstGeom>
          <a:ln w="0">
            <a:noFill/>
          </a:ln>
        </p:spPr>
      </p:pic>
      <p:pic>
        <p:nvPicPr>
          <p:cNvPr id="697" name="" descr=""/>
          <p:cNvPicPr/>
          <p:nvPr/>
        </p:nvPicPr>
        <p:blipFill>
          <a:blip r:embed="rId3"/>
          <a:stretch/>
        </p:blipFill>
        <p:spPr>
          <a:xfrm>
            <a:off x="6795360" y="3288960"/>
            <a:ext cx="2160360" cy="26506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438277-0B21-4907-8CDB-5CCFA02BFF5A}" type="slidenum">
              <a:t>105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"/>
          <p:cNvSpPr/>
          <p:nvPr/>
        </p:nvSpPr>
        <p:spPr>
          <a:xfrm>
            <a:off x="0" y="620280"/>
            <a:ext cx="353376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MOTEURS DE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9" name=""/>
          <p:cNvSpPr/>
          <p:nvPr/>
        </p:nvSpPr>
        <p:spPr>
          <a:xfrm>
            <a:off x="0" y="6438240"/>
            <a:ext cx="714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69E58E2-F1A3-4322-8AEE-696D27E13C7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"/>
          <p:cNvSpPr/>
          <p:nvPr/>
        </p:nvSpPr>
        <p:spPr>
          <a:xfrm>
            <a:off x="4988160" y="1137240"/>
            <a:ext cx="2840760" cy="13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Vous cherchez les documents les plus pertinents basés sur la fréquence et la pertinence d’un terme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1" name="" descr=""/>
          <p:cNvPicPr/>
          <p:nvPr/>
        </p:nvPicPr>
        <p:blipFill>
          <a:blip r:embed="rId1"/>
          <a:stretch/>
        </p:blipFill>
        <p:spPr>
          <a:xfrm>
            <a:off x="236520" y="2195640"/>
            <a:ext cx="3095640" cy="2171520"/>
          </a:xfrm>
          <a:prstGeom prst="rect">
            <a:avLst/>
          </a:prstGeom>
          <a:ln w="0">
            <a:noFill/>
          </a:ln>
        </p:spPr>
      </p:pic>
      <p:sp>
        <p:nvSpPr>
          <p:cNvPr id="702" name=""/>
          <p:cNvSpPr/>
          <p:nvPr/>
        </p:nvSpPr>
        <p:spPr>
          <a:xfrm flipV="1">
            <a:off x="1523880" y="1958400"/>
            <a:ext cx="3322800" cy="1461960"/>
          </a:xfrm>
          <a:prstGeom prst="line">
            <a:avLst/>
          </a:prstGeom>
          <a:ln w="38160">
            <a:solidFill>
              <a:srgbClr val="5983b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3" name=""/>
          <p:cNvSpPr/>
          <p:nvPr/>
        </p:nvSpPr>
        <p:spPr>
          <a:xfrm>
            <a:off x="1949040" y="4084920"/>
            <a:ext cx="2738160" cy="1045440"/>
          </a:xfrm>
          <a:prstGeom prst="line">
            <a:avLst/>
          </a:prstGeom>
          <a:ln w="38160">
            <a:solidFill>
              <a:srgbClr val="5983b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4" name=""/>
          <p:cNvSpPr/>
          <p:nvPr/>
        </p:nvSpPr>
        <p:spPr>
          <a:xfrm flipV="1">
            <a:off x="1320120" y="3632760"/>
            <a:ext cx="3446640" cy="133200"/>
          </a:xfrm>
          <a:prstGeom prst="line">
            <a:avLst/>
          </a:prstGeom>
          <a:ln w="38160">
            <a:solidFill>
              <a:srgbClr val="5983b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5" name=""/>
          <p:cNvSpPr/>
          <p:nvPr/>
        </p:nvSpPr>
        <p:spPr>
          <a:xfrm>
            <a:off x="4957200" y="2833560"/>
            <a:ext cx="3232440" cy="149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Vous cherchez une information précise dans un protocole,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Une information quantitative sur l’ensemble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"/>
          <p:cNvSpPr/>
          <p:nvPr/>
        </p:nvSpPr>
        <p:spPr>
          <a:xfrm>
            <a:off x="4914720" y="4622400"/>
            <a:ext cx="398556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Vous connaissez le nom du protocole et  cherchez des informations dans ce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AF850F-13AA-429C-B0EE-DB810E82F1DC}" type="slidenum">
              <a:t>106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"/>
          <p:cNvSpPr/>
          <p:nvPr/>
        </p:nvSpPr>
        <p:spPr>
          <a:xfrm>
            <a:off x="0" y="629280"/>
            <a:ext cx="17863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"/>
          <p:cNvSpPr/>
          <p:nvPr/>
        </p:nvSpPr>
        <p:spPr>
          <a:xfrm>
            <a:off x="8425440" y="6485400"/>
            <a:ext cx="714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689FC5F-90D1-40C8-828C-D0E19F1004B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9" name="" descr=""/>
          <p:cNvPicPr/>
          <p:nvPr/>
        </p:nvPicPr>
        <p:blipFill>
          <a:blip r:embed="rId1"/>
          <a:stretch/>
        </p:blipFill>
        <p:spPr>
          <a:xfrm>
            <a:off x="8640" y="1116000"/>
            <a:ext cx="9071640" cy="48902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6D6BBD-7D4C-42FC-9F84-2D6B04CCBD01}" type="slidenum">
              <a:t>107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"/>
          <p:cNvSpPr/>
          <p:nvPr/>
        </p:nvSpPr>
        <p:spPr>
          <a:xfrm>
            <a:off x="0" y="620280"/>
            <a:ext cx="979920" cy="38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TFIDF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"/>
          <p:cNvSpPr/>
          <p:nvPr/>
        </p:nvSpPr>
        <p:spPr>
          <a:xfrm>
            <a:off x="8425440" y="6485400"/>
            <a:ext cx="714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7BC2F06-7BE2-4474-83E5-F1F84377DCC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2" name="" descr=""/>
          <p:cNvPicPr/>
          <p:nvPr/>
        </p:nvPicPr>
        <p:blipFill>
          <a:blip r:embed="rId1"/>
          <a:stretch/>
        </p:blipFill>
        <p:spPr>
          <a:xfrm>
            <a:off x="360000" y="1080000"/>
            <a:ext cx="7911720" cy="43549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4C62F9-A538-4FB4-8778-68FD262FE07B}" type="slidenum">
              <a:t>108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"/>
          <p:cNvSpPr/>
          <p:nvPr/>
        </p:nvSpPr>
        <p:spPr>
          <a:xfrm>
            <a:off x="0" y="620280"/>
            <a:ext cx="979920" cy="38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TFIDF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"/>
          <p:cNvSpPr/>
          <p:nvPr/>
        </p:nvSpPr>
        <p:spPr>
          <a:xfrm>
            <a:off x="8425440" y="6485400"/>
            <a:ext cx="714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B30CDD0-8C50-4DFA-8B40-071FF36B65E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5" name="" descr=""/>
          <p:cNvPicPr/>
          <p:nvPr/>
        </p:nvPicPr>
        <p:blipFill>
          <a:blip r:embed="rId1"/>
          <a:stretch/>
        </p:blipFill>
        <p:spPr>
          <a:xfrm>
            <a:off x="360000" y="1080000"/>
            <a:ext cx="7911720" cy="43549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09C0CD-6290-414E-82B1-AD0FDA594BE2}" type="slidenum">
              <a:t>109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4548240" y="696960"/>
            <a:ext cx="4080600" cy="2891880"/>
          </a:xfrm>
          <a:prstGeom prst="rect">
            <a:avLst/>
          </a:prstGeom>
          <a:ln w="0">
            <a:noFill/>
          </a:ln>
        </p:spPr>
      </p:pic>
      <p:sp>
        <p:nvSpPr>
          <p:cNvPr id="107" name=""/>
          <p:cNvSpPr/>
          <p:nvPr/>
        </p:nvSpPr>
        <p:spPr>
          <a:xfrm>
            <a:off x="360000" y="900000"/>
            <a:ext cx="39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tous les paragraphes pour  chaque titre présent dans chaque DOCX.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180000" y="3683880"/>
            <a:ext cx="8493120" cy="2388960"/>
          </a:xfrm>
          <a:prstGeom prst="rect">
            <a:avLst/>
          </a:prstGeom>
          <a:ln w="0">
            <a:noFill/>
          </a:ln>
        </p:spPr>
      </p:pic>
      <p:sp>
        <p:nvSpPr>
          <p:cNvPr id="109" name=""/>
          <p:cNvSpPr/>
          <p:nvPr/>
        </p:nvSpPr>
        <p:spPr>
          <a:xfrm>
            <a:off x="360000" y="3240000"/>
            <a:ext cx="394884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filtre les titres qui nous intéresse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873000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21A953A-ED36-4887-842A-7356FC19DD1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2082E0-E7E6-4BA2-B583-D70730AB5CD6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"/>
          <p:cNvSpPr/>
          <p:nvPr/>
        </p:nvSpPr>
        <p:spPr>
          <a:xfrm>
            <a:off x="0" y="620280"/>
            <a:ext cx="979920" cy="38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TFIDF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"/>
          <p:cNvSpPr/>
          <p:nvPr/>
        </p:nvSpPr>
        <p:spPr>
          <a:xfrm>
            <a:off x="8425440" y="6485400"/>
            <a:ext cx="714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FA0BADB-7359-4F43-8A2A-3E9E70D2B70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8" name="" descr=""/>
          <p:cNvPicPr/>
          <p:nvPr/>
        </p:nvPicPr>
        <p:blipFill>
          <a:blip r:embed="rId1"/>
          <a:stretch/>
        </p:blipFill>
        <p:spPr>
          <a:xfrm>
            <a:off x="360000" y="1080000"/>
            <a:ext cx="7911720" cy="4354920"/>
          </a:xfrm>
          <a:prstGeom prst="rect">
            <a:avLst/>
          </a:prstGeom>
          <a:ln w="0">
            <a:noFill/>
          </a:ln>
        </p:spPr>
      </p:pic>
      <p:sp>
        <p:nvSpPr>
          <p:cNvPr id="719" name=""/>
          <p:cNvSpPr/>
          <p:nvPr/>
        </p:nvSpPr>
        <p:spPr>
          <a:xfrm>
            <a:off x="6468120" y="5608440"/>
            <a:ext cx="171612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Matrice Sparse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C212D0-4552-4A99-898D-A54347571FEE}" type="slidenum">
              <a:t>110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"/>
          <p:cNvSpPr/>
          <p:nvPr/>
        </p:nvSpPr>
        <p:spPr>
          <a:xfrm>
            <a:off x="0" y="611640"/>
            <a:ext cx="2646000" cy="41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SIMILARITÉ COSINUS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1" name=""/>
          <p:cNvSpPr/>
          <p:nvPr/>
        </p:nvSpPr>
        <p:spPr>
          <a:xfrm>
            <a:off x="8425440" y="6485400"/>
            <a:ext cx="714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78279BC-7DFB-4783-91C6-BEE96006800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2" name="" descr=""/>
          <p:cNvPicPr/>
          <p:nvPr/>
        </p:nvPicPr>
        <p:blipFill>
          <a:blip r:embed="rId1"/>
          <a:stretch/>
        </p:blipFill>
        <p:spPr>
          <a:xfrm>
            <a:off x="373320" y="1812240"/>
            <a:ext cx="3234240" cy="2723760"/>
          </a:xfrm>
          <a:prstGeom prst="rect">
            <a:avLst/>
          </a:prstGeom>
          <a:ln w="0">
            <a:noFill/>
          </a:ln>
        </p:spPr>
      </p:pic>
      <p:pic>
        <p:nvPicPr>
          <p:cNvPr id="723" name="" descr=""/>
          <p:cNvPicPr/>
          <p:nvPr/>
        </p:nvPicPr>
        <p:blipFill>
          <a:blip r:embed="rId2"/>
          <a:stretch/>
        </p:blipFill>
        <p:spPr>
          <a:xfrm>
            <a:off x="3881520" y="2640240"/>
            <a:ext cx="2405160" cy="911520"/>
          </a:xfrm>
          <a:prstGeom prst="rect">
            <a:avLst/>
          </a:prstGeom>
          <a:ln w="0">
            <a:noFill/>
          </a:ln>
        </p:spPr>
      </p:pic>
      <p:sp>
        <p:nvSpPr>
          <p:cNvPr id="724" name=""/>
          <p:cNvSpPr/>
          <p:nvPr/>
        </p:nvSpPr>
        <p:spPr>
          <a:xfrm>
            <a:off x="0" y="4777560"/>
            <a:ext cx="4410000" cy="37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 &gt; Distance euclidienne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"/>
          <p:cNvSpPr/>
          <p:nvPr/>
        </p:nvSpPr>
        <p:spPr>
          <a:xfrm>
            <a:off x="6361560" y="2887560"/>
            <a:ext cx="2584800" cy="61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= Vecteur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 = Vecteur Requête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6" name="" descr=""/>
          <p:cNvPicPr/>
          <p:nvPr/>
        </p:nvPicPr>
        <p:blipFill>
          <a:blip r:embed="rId3"/>
          <a:stretch/>
        </p:blipFill>
        <p:spPr>
          <a:xfrm>
            <a:off x="4544640" y="4127760"/>
            <a:ext cx="1885320" cy="458640"/>
          </a:xfrm>
          <a:prstGeom prst="rect">
            <a:avLst/>
          </a:prstGeom>
          <a:ln w="0">
            <a:noFill/>
          </a:ln>
        </p:spPr>
      </p:pic>
      <p:sp>
        <p:nvSpPr>
          <p:cNvPr id="727" name=""/>
          <p:cNvSpPr/>
          <p:nvPr/>
        </p:nvSpPr>
        <p:spPr>
          <a:xfrm>
            <a:off x="3819240" y="4241160"/>
            <a:ext cx="7239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dogs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"/>
          <p:cNvSpPr/>
          <p:nvPr/>
        </p:nvSpPr>
        <p:spPr>
          <a:xfrm>
            <a:off x="97200" y="1125360"/>
            <a:ext cx="419868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Requête simple : « dogs »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"/>
          <p:cNvSpPr/>
          <p:nvPr/>
        </p:nvSpPr>
        <p:spPr>
          <a:xfrm>
            <a:off x="4563360" y="3675960"/>
            <a:ext cx="1947960" cy="38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d1        d2       d3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"/>
          <p:cNvSpPr/>
          <p:nvPr/>
        </p:nvSpPr>
        <p:spPr>
          <a:xfrm>
            <a:off x="4314960" y="806400"/>
            <a:ext cx="35337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Calculons le TFIDF de la requête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1" name=""/>
          <p:cNvSpPr/>
          <p:nvPr/>
        </p:nvSpPr>
        <p:spPr>
          <a:xfrm>
            <a:off x="4359240" y="1293840"/>
            <a:ext cx="390600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 = 1/1 = 1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"/>
          <p:cNvSpPr/>
          <p:nvPr/>
        </p:nvSpPr>
        <p:spPr>
          <a:xfrm>
            <a:off x="4376880" y="1728000"/>
            <a:ext cx="246204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IDF = log(4/3) = 0.287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"/>
          <p:cNvSpPr/>
          <p:nvPr/>
        </p:nvSpPr>
        <p:spPr>
          <a:xfrm>
            <a:off x="4412520" y="2197440"/>
            <a:ext cx="415404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Matrice de Dogs = [0,0,0,0.287,0...]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4" name="" descr=""/>
          <p:cNvPicPr/>
          <p:nvPr/>
        </p:nvPicPr>
        <p:blipFill>
          <a:blip r:embed="rId4"/>
          <a:stretch/>
        </p:blipFill>
        <p:spPr>
          <a:xfrm>
            <a:off x="6844680" y="4062240"/>
            <a:ext cx="2131200" cy="1802160"/>
          </a:xfrm>
          <a:prstGeom prst="rect">
            <a:avLst/>
          </a:prstGeom>
          <a:ln w="0">
            <a:noFill/>
          </a:ln>
        </p:spPr>
      </p:pic>
      <p:sp>
        <p:nvSpPr>
          <p:cNvPr id="735" name=""/>
          <p:cNvSpPr/>
          <p:nvPr/>
        </p:nvSpPr>
        <p:spPr>
          <a:xfrm>
            <a:off x="6769440" y="3703680"/>
            <a:ext cx="22755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Document 2 x Query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"/>
          <p:cNvSpPr/>
          <p:nvPr/>
        </p:nvSpPr>
        <p:spPr>
          <a:xfrm>
            <a:off x="203760" y="5502600"/>
            <a:ext cx="6404760" cy="60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calcule pour le document 3 et on trie les résultats pour afficher le meilleur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73768F-7B4D-48E2-9052-8CF51202B439}" type="slidenum">
              <a:t>111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"/>
          <p:cNvSpPr/>
          <p:nvPr/>
        </p:nvSpPr>
        <p:spPr>
          <a:xfrm>
            <a:off x="0" y="637920"/>
            <a:ext cx="2654640" cy="3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DÉMONSTRATION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"/>
          <p:cNvSpPr/>
          <p:nvPr/>
        </p:nvSpPr>
        <p:spPr>
          <a:xfrm>
            <a:off x="8425440" y="6485400"/>
            <a:ext cx="714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2AC7415-956C-4DCD-B404-507F77DB16F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"/>
          <p:cNvSpPr/>
          <p:nvPr/>
        </p:nvSpPr>
        <p:spPr>
          <a:xfrm>
            <a:off x="1027800" y="1559880"/>
            <a:ext cx="6759000" cy="363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 mot idée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GVHD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Breast Cancer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trial controled with bd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DBE257-81BF-4484-9FD2-B15B0AE58B58}" type="slidenum">
              <a:t>112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"/>
          <p:cNvSpPr/>
          <p:nvPr/>
        </p:nvSpPr>
        <p:spPr>
          <a:xfrm>
            <a:off x="1260000" y="1980000"/>
            <a:ext cx="7014600" cy="348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14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25/07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"/>
          <p:cNvSpPr/>
          <p:nvPr/>
        </p:nvSpPr>
        <p:spPr>
          <a:xfrm>
            <a:off x="8726760" y="639648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661116C-8459-489A-8F86-71D0BCB7B61E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56D990-9037-4D2E-84C8-14F80AA9AE1A}" type="slidenum">
              <a:t>113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"/>
          <p:cNvSpPr/>
          <p:nvPr/>
        </p:nvSpPr>
        <p:spPr>
          <a:xfrm>
            <a:off x="0" y="620280"/>
            <a:ext cx="2666520" cy="38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Mise au propre du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3" name=""/>
          <p:cNvSpPr/>
          <p:nvPr/>
        </p:nvSpPr>
        <p:spPr>
          <a:xfrm>
            <a:off x="61920" y="1010160"/>
            <a:ext cx="420840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Séparation du backend et du frontend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4" name="" descr=""/>
          <p:cNvPicPr/>
          <p:nvPr/>
        </p:nvPicPr>
        <p:blipFill>
          <a:blip r:embed="rId1"/>
          <a:stretch/>
        </p:blipFill>
        <p:spPr>
          <a:xfrm>
            <a:off x="2823840" y="1559520"/>
            <a:ext cx="1546200" cy="1736640"/>
          </a:xfrm>
          <a:prstGeom prst="rect">
            <a:avLst/>
          </a:prstGeom>
          <a:ln w="0">
            <a:noFill/>
          </a:ln>
        </p:spPr>
      </p:pic>
      <p:pic>
        <p:nvPicPr>
          <p:cNvPr id="745" name="" descr=""/>
          <p:cNvPicPr/>
          <p:nvPr/>
        </p:nvPicPr>
        <p:blipFill>
          <a:blip r:embed="rId2"/>
          <a:stretch/>
        </p:blipFill>
        <p:spPr>
          <a:xfrm>
            <a:off x="195840" y="1513440"/>
            <a:ext cx="1538640" cy="1881360"/>
          </a:xfrm>
          <a:prstGeom prst="rect">
            <a:avLst/>
          </a:prstGeom>
          <a:ln w="0">
            <a:noFill/>
          </a:ln>
        </p:spPr>
      </p:pic>
      <p:sp>
        <p:nvSpPr>
          <p:cNvPr id="746" name=""/>
          <p:cNvSpPr/>
          <p:nvPr/>
        </p:nvSpPr>
        <p:spPr>
          <a:xfrm>
            <a:off x="5236560" y="2064240"/>
            <a:ext cx="380052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Enlever les classes et création de nouveaux fichiers pour bien séparer les fonctions de chacun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" name=""/>
          <p:cNvSpPr/>
          <p:nvPr/>
        </p:nvSpPr>
        <p:spPr>
          <a:xfrm>
            <a:off x="14760" y="3668040"/>
            <a:ext cx="26398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Nouvelles sauvegardes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8" name="" descr=""/>
          <p:cNvPicPr/>
          <p:nvPr/>
        </p:nvPicPr>
        <p:blipFill>
          <a:blip r:embed="rId3"/>
          <a:srcRect l="0" t="37431" r="0" b="13"/>
          <a:stretch/>
        </p:blipFill>
        <p:spPr>
          <a:xfrm>
            <a:off x="122760" y="4184640"/>
            <a:ext cx="2033640" cy="1676880"/>
          </a:xfrm>
          <a:prstGeom prst="rect">
            <a:avLst/>
          </a:prstGeom>
          <a:ln w="0">
            <a:noFill/>
          </a:ln>
        </p:spPr>
      </p:pic>
      <p:pic>
        <p:nvPicPr>
          <p:cNvPr id="749" name="" descr=""/>
          <p:cNvPicPr/>
          <p:nvPr/>
        </p:nvPicPr>
        <p:blipFill>
          <a:blip r:embed="rId4"/>
          <a:stretch/>
        </p:blipFill>
        <p:spPr>
          <a:xfrm>
            <a:off x="7117200" y="3411000"/>
            <a:ext cx="1447200" cy="2605320"/>
          </a:xfrm>
          <a:prstGeom prst="rect">
            <a:avLst/>
          </a:prstGeom>
          <a:ln w="0">
            <a:noFill/>
          </a:ln>
        </p:spPr>
      </p:pic>
      <p:sp>
        <p:nvSpPr>
          <p:cNvPr id="750" name=""/>
          <p:cNvSpPr/>
          <p:nvPr/>
        </p:nvSpPr>
        <p:spPr>
          <a:xfrm>
            <a:off x="4403520" y="3703680"/>
            <a:ext cx="2622240" cy="189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Poetry à la place d’un requirements.txt</a:t>
            </a:r>
            <a:br>
              <a:rPr sz="1800"/>
            </a:b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Git </a:t>
            </a:r>
            <a:br>
              <a:rPr sz="1800"/>
            </a:b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Docker complet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86D77F-2071-4388-AE38-8835E535CBFF}" type="slidenum">
              <a:t>114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"/>
          <p:cNvSpPr/>
          <p:nvPr/>
        </p:nvSpPr>
        <p:spPr>
          <a:xfrm>
            <a:off x="0" y="664560"/>
            <a:ext cx="236520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Comprendre le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2" name="" descr=""/>
          <p:cNvPicPr/>
          <p:nvPr/>
        </p:nvPicPr>
        <p:blipFill>
          <a:blip r:embed="rId1"/>
          <a:stretch/>
        </p:blipFill>
        <p:spPr>
          <a:xfrm>
            <a:off x="0" y="1215000"/>
            <a:ext cx="9104400" cy="39330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4D2293-3B91-45F6-82A6-122FFAE448D9}" type="slidenum">
              <a:t>115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"/>
          <p:cNvSpPr/>
          <p:nvPr/>
        </p:nvSpPr>
        <p:spPr>
          <a:xfrm>
            <a:off x="540000" y="1080000"/>
            <a:ext cx="340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fusionne tous les paragraphes sous chaque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3816000" y="684000"/>
            <a:ext cx="3912840" cy="1779120"/>
          </a:xfrm>
          <a:prstGeom prst="rect">
            <a:avLst/>
          </a:prstGeom>
          <a:ln w="0">
            <a:noFill/>
          </a:ln>
        </p:spPr>
      </p:pic>
      <p:sp>
        <p:nvSpPr>
          <p:cNvPr id="113" name=""/>
          <p:cNvSpPr/>
          <p:nvPr/>
        </p:nvSpPr>
        <p:spPr>
          <a:xfrm>
            <a:off x="540000" y="2880000"/>
            <a:ext cx="3588840" cy="14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fait l’hypothèse qu’il y a des mots à enlever pour rendre le texte plus propre.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Stopwords, mot trop fréquents, etc.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669600" y="4680000"/>
            <a:ext cx="6699240" cy="348840"/>
          </a:xfrm>
          <a:prstGeom prst="rect">
            <a:avLst/>
          </a:prstGeom>
          <a:ln w="0">
            <a:noFill/>
          </a:ln>
        </p:spPr>
      </p:pic>
      <p:sp>
        <p:nvSpPr>
          <p:cNvPr id="115" name=""/>
          <p:cNvSpPr/>
          <p:nvPr/>
        </p:nvSpPr>
        <p:spPr>
          <a:xfrm>
            <a:off x="873000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180CB0C-B87C-4FB4-8EDD-FEA069B1E47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881870-4620-40AC-A0DA-999063152F36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"/>
          <p:cNvSpPr/>
          <p:nvPr/>
        </p:nvSpPr>
        <p:spPr>
          <a:xfrm>
            <a:off x="576000" y="1306440"/>
            <a:ext cx="80888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regarde alors la fréquence d’apparitions des termes par Section et 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0" y="1846440"/>
            <a:ext cx="9132480" cy="2577960"/>
          </a:xfrm>
          <a:prstGeom prst="rect">
            <a:avLst/>
          </a:prstGeom>
          <a:ln w="0">
            <a:noFill/>
          </a:ln>
        </p:spPr>
      </p:pic>
      <p:sp>
        <p:nvSpPr>
          <p:cNvPr id="118" name=""/>
          <p:cNvSpPr/>
          <p:nvPr/>
        </p:nvSpPr>
        <p:spPr>
          <a:xfrm>
            <a:off x="936000" y="4680000"/>
            <a:ext cx="7188840" cy="7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exemple ici, patient(s), study, trial, clinical, le reste peut donner une importance au texte.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862200" y="5336640"/>
            <a:ext cx="7309080" cy="70884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873000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6B3ADC0-D94D-4789-831F-CC2F08CF909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EF152A-6B6D-4B85-AF3D-4DE8AB98E4F1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"/>
          <p:cNvSpPr/>
          <p:nvPr/>
        </p:nvSpPr>
        <p:spPr>
          <a:xfrm>
            <a:off x="540000" y="900000"/>
            <a:ext cx="26888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PS : Erreur de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25200" y="1474560"/>
            <a:ext cx="9132480" cy="127260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873000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4F17583-1000-40B8-8D3D-77673E13B10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1A030D-B875-48B4-860F-687FFAC12CD4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"/>
          <p:cNvSpPr/>
          <p:nvPr/>
        </p:nvSpPr>
        <p:spPr>
          <a:xfrm>
            <a:off x="360000" y="900000"/>
            <a:ext cx="466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commence alors à nettoyer le texte en fonction de ce qu’on a vu mais autres choses à nettoyer apparaît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442080" y="1908000"/>
            <a:ext cx="3326760" cy="1968840"/>
          </a:xfrm>
          <a:prstGeom prst="rect">
            <a:avLst/>
          </a:prstGeom>
          <a:ln w="0">
            <a:noFill/>
          </a:ln>
        </p:spPr>
      </p:pic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5220000" y="1905480"/>
            <a:ext cx="3228840" cy="1971360"/>
          </a:xfrm>
          <a:prstGeom prst="rect">
            <a:avLst/>
          </a:prstGeom>
          <a:ln w="0">
            <a:noFill/>
          </a:ln>
        </p:spPr>
      </p:pic>
      <p:sp>
        <p:nvSpPr>
          <p:cNvPr id="127" name=""/>
          <p:cNvSpPr/>
          <p:nvPr/>
        </p:nvSpPr>
        <p:spPr>
          <a:xfrm>
            <a:off x="1800000" y="4140000"/>
            <a:ext cx="4488840" cy="5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M12, W4, D0 → Month 12, Week 4, Day 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gvhd, sct →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360000" y="5040000"/>
            <a:ext cx="538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rajoute le principe de durée dans le nettoyage, on les garde car on décide de garder les nombres.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873000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DA7749C-61B9-4A0D-8F43-521B5BACA76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1971F2-DAC8-4DF3-80A4-508042C0229C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"/>
          <p:cNvSpPr/>
          <p:nvPr/>
        </p:nvSpPr>
        <p:spPr>
          <a:xfrm>
            <a:off x="363240" y="720000"/>
            <a:ext cx="5568840" cy="5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faut faire quelque chose pour les 580 acronymes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360000" y="1303200"/>
            <a:ext cx="4492080" cy="1565640"/>
          </a:xfrm>
          <a:prstGeom prst="rect">
            <a:avLst/>
          </a:prstGeom>
          <a:ln w="0">
            <a:noFill/>
          </a:ln>
        </p:spPr>
      </p:pic>
      <p:sp>
        <p:nvSpPr>
          <p:cNvPr id="132" name=""/>
          <p:cNvSpPr/>
          <p:nvPr/>
        </p:nvSpPr>
        <p:spPr>
          <a:xfrm>
            <a:off x="4863240" y="1800000"/>
            <a:ext cx="322884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 début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363240" y="3240000"/>
            <a:ext cx="4704120" cy="2148840"/>
          </a:xfrm>
          <a:prstGeom prst="rect">
            <a:avLst/>
          </a:prstGeom>
          <a:ln w="0">
            <a:noFill/>
          </a:ln>
        </p:spPr>
      </p:pic>
      <p:sp>
        <p:nvSpPr>
          <p:cNvPr id="134" name=""/>
          <p:cNvSpPr/>
          <p:nvPr/>
        </p:nvSpPr>
        <p:spPr>
          <a:xfrm>
            <a:off x="5078520" y="4140000"/>
            <a:ext cx="3228840" cy="59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finit les acronymes restant avec le guide médical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540000" y="5493240"/>
            <a:ext cx="82688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J’en traite le plus possible (environ 300), il en reste forcément que je n’ai pas vu  (mais peu fréquent)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873000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BFD8863-3093-42D9-8746-7F4DD4E6720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7410CA-F868-4B21-865E-4C87597DCF84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"/>
          <p:cNvSpPr/>
          <p:nvPr/>
        </p:nvSpPr>
        <p:spPr>
          <a:xfrm>
            <a:off x="900000" y="1062360"/>
            <a:ext cx="7188840" cy="468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Liste des modifications du nettoyage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Conversion en minuscules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Normalisation Unicode (ex: "é" devient "e")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 la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Nettoyage des espaces (Tabulation, Retour à la ligne)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des stopwords (+ mot fréquents)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codes temporels spécifiques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Fusion des paragraphes d'une même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"/>
          <p:cNvSpPr/>
          <p:nvPr/>
        </p:nvSpPr>
        <p:spPr>
          <a:xfrm>
            <a:off x="873000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EC2D645-0238-4416-B30C-CC2035F3A64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B7B7B7-BD82-4B27-A226-A294E37828C2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288000" y="1800000"/>
            <a:ext cx="3395880" cy="1968840"/>
          </a:xfrm>
          <a:prstGeom prst="rect">
            <a:avLst/>
          </a:prstGeom>
          <a:ln w="0">
            <a:noFill/>
          </a:ln>
        </p:spPr>
      </p:pic>
      <p:sp>
        <p:nvSpPr>
          <p:cNvPr id="140" name=""/>
          <p:cNvSpPr/>
          <p:nvPr/>
        </p:nvSpPr>
        <p:spPr>
          <a:xfrm>
            <a:off x="3816000" y="2592000"/>
            <a:ext cx="1608840" cy="70884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5488920" y="1810440"/>
            <a:ext cx="3607920" cy="195840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3"/>
          <a:stretch/>
        </p:blipFill>
        <p:spPr>
          <a:xfrm>
            <a:off x="396000" y="4032000"/>
            <a:ext cx="3228840" cy="1934640"/>
          </a:xfrm>
          <a:prstGeom prst="rect">
            <a:avLst/>
          </a:prstGeom>
          <a:ln w="0">
            <a:noFill/>
          </a:ln>
        </p:spPr>
      </p:pic>
      <p:sp>
        <p:nvSpPr>
          <p:cNvPr id="143" name=""/>
          <p:cNvSpPr/>
          <p:nvPr/>
        </p:nvSpPr>
        <p:spPr>
          <a:xfrm>
            <a:off x="3816000" y="4716000"/>
            <a:ext cx="1608840" cy="70884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4"/>
          <a:stretch/>
        </p:blipFill>
        <p:spPr>
          <a:xfrm>
            <a:off x="5575320" y="4032000"/>
            <a:ext cx="3379320" cy="1968840"/>
          </a:xfrm>
          <a:prstGeom prst="rect">
            <a:avLst/>
          </a:prstGeom>
          <a:ln w="0">
            <a:noFill/>
          </a:ln>
        </p:spPr>
      </p:pic>
      <p:sp>
        <p:nvSpPr>
          <p:cNvPr id="145" name=""/>
          <p:cNvSpPr/>
          <p:nvPr/>
        </p:nvSpPr>
        <p:spPr>
          <a:xfrm>
            <a:off x="360000" y="648000"/>
            <a:ext cx="8629200" cy="110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WORDCLOUD → Simple, Classique, facile d’utilisation (Choisi)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STYLECLOUD →  stylisé, moins ‘’pro’’, esthétique, posters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 BUBBLE → Pas bon dans notre cas, bulles de termes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PyLDAVis → A envisager pour la suite avec l’embedding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873000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96E3C25-9F82-4322-8707-8F50AEF336F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E51690-FCF3-4069-ADAE-1E92F430F60A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36000" y="36000"/>
            <a:ext cx="4992840" cy="294912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3780000" y="3017880"/>
            <a:ext cx="5208840" cy="303264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/>
          <p:nvPr/>
        </p:nvSpPr>
        <p:spPr>
          <a:xfrm>
            <a:off x="873000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ADCC05B-EB2D-4FFB-9220-D1780C65051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0DBBE4-9CD8-4063-88B1-A0089E428173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1"/>
          <p:cNvSpPr/>
          <p:nvPr/>
        </p:nvSpPr>
        <p:spPr>
          <a:xfrm>
            <a:off x="610920" y="6134760"/>
            <a:ext cx="57488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1"/>
          <p:cNvSpPr>
            <a:spLocks noGrp="1"/>
          </p:cNvSpPr>
          <p:nvPr>
            <p:ph/>
          </p:nvPr>
        </p:nvSpPr>
        <p:spPr>
          <a:xfrm>
            <a:off x="467640" y="5301360"/>
            <a:ext cx="5100120" cy="74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Service de Biostatistique et Information Médicale – Saint Louis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Rectangle 8"/>
          <p:cNvSpPr/>
          <p:nvPr/>
        </p:nvSpPr>
        <p:spPr>
          <a:xfrm>
            <a:off x="1925640" y="748080"/>
            <a:ext cx="5280120" cy="5280120"/>
          </a:xfrm>
          <a:prstGeom prst="rect">
            <a:avLst/>
          </a:prstGeom>
          <a:blipFill rotWithShape="0">
            <a:blip r:embed="rId1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67640" y="1556640"/>
            <a:ext cx="8196480" cy="29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Méthodes de Représentation Vectorielle pour le Traitement Automatisé du Langage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 : 28/03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Espace réservé du texte 2"/>
          <p:cNvSpPr/>
          <p:nvPr/>
        </p:nvSpPr>
        <p:spPr>
          <a:xfrm>
            <a:off x="6087240" y="5121720"/>
            <a:ext cx="2900520" cy="75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Début du projet : 24/03/2025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Développeur : Loris Dematini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"/>
          <p:cNvSpPr/>
          <p:nvPr/>
        </p:nvSpPr>
        <p:spPr>
          <a:xfrm>
            <a:off x="8820000" y="6430680"/>
            <a:ext cx="36900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9D6124D-073A-4531-8242-B111E154C62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AC29D3-5458-44EC-BF1A-0D604F9DBEED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"/>
          <p:cNvSpPr/>
          <p:nvPr/>
        </p:nvSpPr>
        <p:spPr>
          <a:xfrm>
            <a:off x="360000" y="720000"/>
            <a:ext cx="4488840" cy="14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Hypothèse : Il y a des mots plus importants que d’autres pour des sections et documents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TFxIDF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 versions pre et post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62640" y="2700000"/>
            <a:ext cx="4426560" cy="3317040"/>
          </a:xfrm>
          <a:prstGeom prst="rect">
            <a:avLst/>
          </a:prstGeom>
          <a:ln w="0"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4608000" y="2700000"/>
            <a:ext cx="4460040" cy="3342240"/>
          </a:xfrm>
          <a:prstGeom prst="rect">
            <a:avLst/>
          </a:prstGeom>
          <a:ln w="0">
            <a:noFill/>
          </a:ln>
        </p:spPr>
      </p:pic>
      <p:sp>
        <p:nvSpPr>
          <p:cNvPr id="153" name=""/>
          <p:cNvSpPr/>
          <p:nvPr/>
        </p:nvSpPr>
        <p:spPr>
          <a:xfrm>
            <a:off x="873000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AFAD264-D725-486D-B452-00825D885F2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68E751-EE95-4A43-A6C4-77B25E3B0E38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"/>
          <p:cNvSpPr/>
          <p:nvPr/>
        </p:nvSpPr>
        <p:spPr>
          <a:xfrm>
            <a:off x="108000" y="828000"/>
            <a:ext cx="4489200" cy="70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En cours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+ Kmeans par section avec TFxIDF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866160" y="1542240"/>
            <a:ext cx="7367040" cy="441576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5427720" y="720000"/>
            <a:ext cx="3021480" cy="84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faire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 + 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873000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1DA5A17-6784-4F06-8B80-046993ED359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816EFA-E869-42D4-95DD-78796326EE6E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1260000" y="1980000"/>
            <a:ext cx="6468120" cy="348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3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11/04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873000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A3380ED-20EC-460A-9917-BA65A1F7409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AF7C75-0957-4A22-8A64-F86062A4258F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900000" y="1087560"/>
            <a:ext cx="7070400" cy="4662000"/>
          </a:xfrm>
          <a:prstGeom prst="rect">
            <a:avLst/>
          </a:prstGeom>
          <a:ln w="0">
            <a:noFill/>
          </a:ln>
        </p:spPr>
      </p:pic>
      <p:sp>
        <p:nvSpPr>
          <p:cNvPr id="161" name=""/>
          <p:cNvSpPr/>
          <p:nvPr/>
        </p:nvSpPr>
        <p:spPr>
          <a:xfrm>
            <a:off x="900000" y="720000"/>
            <a:ext cx="50295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→ Kmeans des Sections + Etudes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873000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98A98B0-2558-4D5E-890F-20B79CC7E22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970B5A-4BC0-439F-B981-F624E68532EF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"/>
          <p:cNvSpPr/>
          <p:nvPr/>
        </p:nvSpPr>
        <p:spPr>
          <a:xfrm>
            <a:off x="900000" y="720360"/>
            <a:ext cx="5029560" cy="5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 et Data Management à l’écart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Zoom sur les autres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1021320" y="1332000"/>
            <a:ext cx="7212240" cy="466956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873000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585808A-B043-435F-9937-E4F485CD367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00FAA3-7AAF-4B65-A0ED-9EC01018F2EF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"/>
          <p:cNvSpPr/>
          <p:nvPr/>
        </p:nvSpPr>
        <p:spPr>
          <a:xfrm>
            <a:off x="360000" y="720000"/>
            <a:ext cx="412956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avec t-sne pour 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864000" y="1080000"/>
            <a:ext cx="7546680" cy="4993560"/>
          </a:xfrm>
          <a:prstGeom prst="rect">
            <a:avLst/>
          </a:prstGeom>
          <a:ln w="0">
            <a:noFill/>
          </a:ln>
        </p:spPr>
      </p:pic>
      <p:sp>
        <p:nvSpPr>
          <p:cNvPr id="168" name=""/>
          <p:cNvSpPr/>
          <p:nvPr/>
        </p:nvSpPr>
        <p:spPr>
          <a:xfrm>
            <a:off x="4680000" y="720000"/>
            <a:ext cx="412956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873000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AF4EA8B-098D-4571-8756-D62F1B2D7F0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E4AD4B-A167-4C4F-8CAF-4353CB465EAF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"/>
          <p:cNvSpPr/>
          <p:nvPr/>
        </p:nvSpPr>
        <p:spPr>
          <a:xfrm>
            <a:off x="180000" y="720000"/>
            <a:ext cx="520956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et Sections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756000" y="1044000"/>
            <a:ext cx="7562160" cy="5055840"/>
          </a:xfrm>
          <a:prstGeom prst="rect">
            <a:avLst/>
          </a:prstGeom>
          <a:ln w="0">
            <a:noFill/>
          </a:ln>
        </p:spPr>
      </p:pic>
      <p:sp>
        <p:nvSpPr>
          <p:cNvPr id="172" name=""/>
          <p:cNvSpPr/>
          <p:nvPr/>
        </p:nvSpPr>
        <p:spPr>
          <a:xfrm>
            <a:off x="873000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FE1ADF9-E7EE-4ECF-A108-B2848FC21EC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BABA11-43FD-4471-A0D8-058819C69EB3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1480320" y="900000"/>
            <a:ext cx="5529240" cy="206172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259560" y="3420000"/>
            <a:ext cx="8874000" cy="16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Faible inertie → les points sont très proches des centroïdes → clusters compacts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Haute inertie → les points sont dispersés → clusters peu cohérents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Mais : l'inertie diminue toujours quand on augmente le nombre de clusters, car plus de clusters = plus de flexibilité → d’où l’intérêt de la méthode du coude.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873000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FBC51FC-BE7D-4AA2-BBDC-42D4641FC89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379355-D1BD-42D4-B9CE-49D16E0CDC58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"/>
          <p:cNvSpPr/>
          <p:nvPr/>
        </p:nvSpPr>
        <p:spPr>
          <a:xfrm>
            <a:off x="1260000" y="5220000"/>
            <a:ext cx="4489560" cy="88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choisit visuellement 5 Clusters.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873000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ECA6706-F049-4C93-A8EB-D18357E5CC3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60000" y="690480"/>
            <a:ext cx="7009920" cy="43772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025B0C-8AB0-48BE-BFB9-6B1D2961D908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"/>
          <p:cNvSpPr/>
          <p:nvPr/>
        </p:nvSpPr>
        <p:spPr>
          <a:xfrm>
            <a:off x="873000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08247FD-0E3F-4D3B-B522-F2203534109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443520" y="644040"/>
            <a:ext cx="8078400" cy="53820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54193E-B4F8-4F4F-9734-E0B667713243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6120" cy="34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0120" cy="109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études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 en PDF et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CSV des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2880000" y="1260000"/>
            <a:ext cx="3407760" cy="88776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Base De Donnée : 3256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80000" y="2160000"/>
            <a:ext cx="36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"/>
          <p:cNvSpPr/>
          <p:nvPr/>
        </p:nvSpPr>
        <p:spPr>
          <a:xfrm>
            <a:off x="2880000" y="2700000"/>
            <a:ext cx="3587760" cy="88776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PDF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1061 éléments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80000" y="2244600"/>
            <a:ext cx="304776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les .docx et .doc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80000" y="3600000"/>
            <a:ext cx="360" cy="10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"/>
          <p:cNvSpPr/>
          <p:nvPr/>
        </p:nvSpPr>
        <p:spPr>
          <a:xfrm>
            <a:off x="2880000" y="4680000"/>
            <a:ext cx="3587760" cy="88776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Protocoles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41 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"/>
          <p:cNvSpPr/>
          <p:nvPr/>
        </p:nvSpPr>
        <p:spPr>
          <a:xfrm>
            <a:off x="4860000" y="3600000"/>
            <a:ext cx="3947760" cy="12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la dernière version des protocoles des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Études non critiques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Inclusions des parties commencée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565560" y="3564000"/>
            <a:ext cx="3058200" cy="1168560"/>
          </a:xfrm>
          <a:prstGeom prst="rect">
            <a:avLst/>
          </a:prstGeom>
          <a:ln w="0">
            <a:noFill/>
          </a:ln>
        </p:spPr>
      </p:pic>
      <p:sp>
        <p:nvSpPr>
          <p:cNvPr id="73" name=""/>
          <p:cNvSpPr/>
          <p:nvPr/>
        </p:nvSpPr>
        <p:spPr>
          <a:xfrm>
            <a:off x="8820000" y="6430680"/>
            <a:ext cx="36900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BB9C1E7-315E-4B74-8D85-D44E478AE25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14684F-9206-43CE-B372-07AD603520D8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"/>
          <p:cNvSpPr/>
          <p:nvPr/>
        </p:nvSpPr>
        <p:spPr>
          <a:xfrm>
            <a:off x="180000" y="720000"/>
            <a:ext cx="250956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Calculs de distances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540000" y="1395000"/>
            <a:ext cx="3949560" cy="178956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540000" y="3600000"/>
            <a:ext cx="3949560" cy="178956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4860000" y="2340000"/>
            <a:ext cx="3949560" cy="1789560"/>
          </a:xfrm>
          <a:prstGeom prst="rect">
            <a:avLst/>
          </a:prstGeom>
          <a:ln w="0">
            <a:noFill/>
          </a:ln>
        </p:spPr>
      </p:pic>
      <p:sp>
        <p:nvSpPr>
          <p:cNvPr id="185" name=""/>
          <p:cNvSpPr/>
          <p:nvPr/>
        </p:nvSpPr>
        <p:spPr>
          <a:xfrm>
            <a:off x="873000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2088061-FFCC-4644-B997-E18FCC2147B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6A7094-C1C8-4B85-ADB9-B05087A5A7E9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540000" y="1209960"/>
            <a:ext cx="7518240" cy="129960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540000" y="2971080"/>
            <a:ext cx="7701120" cy="1345320"/>
          </a:xfrm>
          <a:prstGeom prst="rect">
            <a:avLst/>
          </a:prstGeom>
          <a:ln w="0">
            <a:noFill/>
          </a:ln>
        </p:spPr>
      </p:pic>
      <p:sp>
        <p:nvSpPr>
          <p:cNvPr id="188" name=""/>
          <p:cNvSpPr/>
          <p:nvPr/>
        </p:nvSpPr>
        <p:spPr>
          <a:xfrm>
            <a:off x="540000" y="900000"/>
            <a:ext cx="394956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Euclienne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540000" y="2624760"/>
            <a:ext cx="250956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Cosinus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540000" y="4513680"/>
            <a:ext cx="304956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Manhattan : (problème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0" y="4860000"/>
            <a:ext cx="9133200" cy="1146600"/>
          </a:xfrm>
          <a:prstGeom prst="rect">
            <a:avLst/>
          </a:prstGeom>
          <a:ln w="0">
            <a:noFill/>
          </a:ln>
        </p:spPr>
      </p:pic>
      <p:sp>
        <p:nvSpPr>
          <p:cNvPr id="192" name=""/>
          <p:cNvSpPr/>
          <p:nvPr/>
        </p:nvSpPr>
        <p:spPr>
          <a:xfrm>
            <a:off x="180000" y="589680"/>
            <a:ext cx="394956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« lung »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873000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7C62464-7CE6-475F-BA72-194E7FF66F4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5E5475-ED18-43F0-806D-A93479E016B9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"/>
          <p:cNvSpPr/>
          <p:nvPr/>
        </p:nvSpPr>
        <p:spPr>
          <a:xfrm>
            <a:off x="432360" y="900360"/>
            <a:ext cx="250920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Jaccard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432360" y="2517120"/>
            <a:ext cx="214920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Dice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66960" y="1260000"/>
            <a:ext cx="8958600" cy="103320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93600" y="2946960"/>
            <a:ext cx="8996760" cy="103320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/>
        </p:blipFill>
        <p:spPr>
          <a:xfrm>
            <a:off x="36360" y="4579920"/>
            <a:ext cx="9133200" cy="989640"/>
          </a:xfrm>
          <a:prstGeom prst="rect">
            <a:avLst/>
          </a:prstGeom>
          <a:ln w="0">
            <a:noFill/>
          </a:ln>
        </p:spPr>
      </p:pic>
      <p:sp>
        <p:nvSpPr>
          <p:cNvPr id="199" name=""/>
          <p:cNvSpPr/>
          <p:nvPr/>
        </p:nvSpPr>
        <p:spPr>
          <a:xfrm>
            <a:off x="324000" y="4189680"/>
            <a:ext cx="254556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Hamming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3240000" y="720000"/>
            <a:ext cx="358956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Problème ici car binaire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"/>
          <p:cNvSpPr/>
          <p:nvPr/>
        </p:nvSpPr>
        <p:spPr>
          <a:xfrm>
            <a:off x="873000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2374155-BE4C-4DC0-AE63-3F48FC3BC34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309CD8-CFF2-4B9F-8070-7C0B92B3C44F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"/>
          <p:cNvSpPr/>
          <p:nvPr/>
        </p:nvSpPr>
        <p:spPr>
          <a:xfrm>
            <a:off x="360000" y="720000"/>
            <a:ext cx="268956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POC v1 avec Streamlit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360" y="1159920"/>
            <a:ext cx="9133200" cy="4409640"/>
          </a:xfrm>
          <a:prstGeom prst="rect">
            <a:avLst/>
          </a:prstGeom>
          <a:ln w="0">
            <a:noFill/>
          </a:ln>
        </p:spPr>
      </p:pic>
      <p:sp>
        <p:nvSpPr>
          <p:cNvPr id="204" name=""/>
          <p:cNvSpPr/>
          <p:nvPr/>
        </p:nvSpPr>
        <p:spPr>
          <a:xfrm>
            <a:off x="873000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DD802F7-42CC-43EF-B01E-0AB61766685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3515F4-EEBE-45DB-985C-FFD1B3385290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"/>
          <p:cNvSpPr/>
          <p:nvPr/>
        </p:nvSpPr>
        <p:spPr>
          <a:xfrm>
            <a:off x="1260000" y="1980000"/>
            <a:ext cx="6468120" cy="348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4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18/04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869508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57D2B63-5799-41F1-8233-6FCF587E0DC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F835E3-CADF-47C5-BF77-59121FE5D758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180000" y="1112760"/>
            <a:ext cx="8785080" cy="481752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180000" y="720000"/>
            <a:ext cx="251028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869508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4B56B41-04B0-44F4-AE73-690BBDC72A1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F23A54-D349-4507-ABB3-3DA53DF28A3D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180000" y="720000"/>
            <a:ext cx="251028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Euclidienne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25200" y="1260000"/>
            <a:ext cx="8965080" cy="339192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869508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AD4947E-930A-4E7C-9F8F-4197D57C7CB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D9C639-A0D0-4C72-ADDE-AFE081B3D419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51480" y="1080000"/>
            <a:ext cx="9081360" cy="4425120"/>
          </a:xfrm>
          <a:prstGeom prst="rect">
            <a:avLst/>
          </a:prstGeom>
          <a:ln w="0">
            <a:noFill/>
          </a:ln>
        </p:spPr>
      </p:pic>
      <p:sp>
        <p:nvSpPr>
          <p:cNvPr id="214" name=""/>
          <p:cNvSpPr/>
          <p:nvPr/>
        </p:nvSpPr>
        <p:spPr>
          <a:xfrm>
            <a:off x="180000" y="720000"/>
            <a:ext cx="341028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Distance / Similarité Cosinus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180000" y="5760000"/>
            <a:ext cx="719028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Requête d’un mot = Produit Scalaire ou 1-produit scalaire = distance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869508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9E3752D-CFAD-48C1-9BF3-5BCF5D22FE2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704C0F-3FC1-4BD9-955C-158F1F363EE5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346320" y="1440000"/>
            <a:ext cx="8463960" cy="3960000"/>
          </a:xfrm>
          <a:prstGeom prst="rect">
            <a:avLst/>
          </a:prstGeom>
          <a:ln w="0">
            <a:noFill/>
          </a:ln>
        </p:spPr>
      </p:pic>
      <p:sp>
        <p:nvSpPr>
          <p:cNvPr id="218" name=""/>
          <p:cNvSpPr/>
          <p:nvPr/>
        </p:nvSpPr>
        <p:spPr>
          <a:xfrm>
            <a:off x="180000" y="720000"/>
            <a:ext cx="25102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de Hamming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>
            <a:off x="869508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670E8B4-F432-4045-88EE-16CBE2E656C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11326A-7EBB-4BAB-9DE3-B1DF746E6D2E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32120" y="3600000"/>
            <a:ext cx="4718160" cy="2316240"/>
          </a:xfrm>
          <a:prstGeom prst="rect">
            <a:avLst/>
          </a:prstGeom>
          <a:ln w="0">
            <a:noFill/>
          </a:ln>
        </p:spPr>
      </p:pic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3739680" y="900000"/>
            <a:ext cx="5250600" cy="2150280"/>
          </a:xfrm>
          <a:prstGeom prst="rect">
            <a:avLst/>
          </a:prstGeom>
          <a:ln w="0">
            <a:noFill/>
          </a:ln>
        </p:spPr>
      </p:pic>
      <p:sp>
        <p:nvSpPr>
          <p:cNvPr id="222" name=""/>
          <p:cNvSpPr/>
          <p:nvPr/>
        </p:nvSpPr>
        <p:spPr>
          <a:xfrm>
            <a:off x="1620000" y="1080000"/>
            <a:ext cx="19702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Dice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"/>
          <p:cNvSpPr/>
          <p:nvPr/>
        </p:nvSpPr>
        <p:spPr>
          <a:xfrm>
            <a:off x="4860000" y="4140000"/>
            <a:ext cx="215028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Jaccard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869508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E40F14C-FF14-4B7A-9116-447E7BCA00F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2789AE-69A3-46BA-A142-2E83C2FB3683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6120" cy="34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Distribution des pages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1620000" y="900000"/>
            <a:ext cx="5027760" cy="5027760"/>
          </a:xfrm>
          <a:prstGeom prst="rect">
            <a:avLst/>
          </a:prstGeom>
          <a:ln w="0">
            <a:noFill/>
          </a:ln>
        </p:spPr>
      </p:pic>
      <p:sp>
        <p:nvSpPr>
          <p:cNvPr id="76" name=""/>
          <p:cNvSpPr/>
          <p:nvPr/>
        </p:nvSpPr>
        <p:spPr>
          <a:xfrm>
            <a:off x="8820360" y="6431040"/>
            <a:ext cx="36900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A3F93B2-071D-41BC-B3F1-050B4B0227C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0C3678-C87E-4A07-AD8D-71AF2D4B87CB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"/>
          <p:cNvSpPr/>
          <p:nvPr/>
        </p:nvSpPr>
        <p:spPr>
          <a:xfrm>
            <a:off x="360000" y="720000"/>
            <a:ext cx="57502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Cosinus (multiple textes et double requêtes)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1336680" y="1055160"/>
            <a:ext cx="6646680" cy="5019480"/>
          </a:xfrm>
          <a:prstGeom prst="rect">
            <a:avLst/>
          </a:prstGeom>
          <a:ln w="0">
            <a:noFill/>
          </a:ln>
        </p:spPr>
      </p:pic>
      <p:sp>
        <p:nvSpPr>
          <p:cNvPr id="227" name=""/>
          <p:cNvSpPr/>
          <p:nvPr/>
        </p:nvSpPr>
        <p:spPr>
          <a:xfrm>
            <a:off x="869508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F9E756E-4566-439E-8D67-38FBCF00554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F4C63D-BE04-4A4D-9E83-793F1DAF0E9D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110880" y="1080000"/>
            <a:ext cx="5819400" cy="1826280"/>
          </a:xfrm>
          <a:prstGeom prst="rect">
            <a:avLst/>
          </a:prstGeom>
          <a:ln w="0">
            <a:noFill/>
          </a:ln>
        </p:spPr>
      </p:pic>
      <p:sp>
        <p:nvSpPr>
          <p:cNvPr id="229" name=""/>
          <p:cNvSpPr/>
          <p:nvPr/>
        </p:nvSpPr>
        <p:spPr>
          <a:xfrm flipH="1" rot="16198800">
            <a:off x="6282000" y="2160360"/>
            <a:ext cx="909000" cy="547920"/>
          </a:xfrm>
          <a:custGeom>
            <a:avLst/>
            <a:gdLst>
              <a:gd name="textAreaLeft" fmla="*/ -5040 w 909000"/>
              <a:gd name="textAreaRight" fmla="*/ 913680 w 909000"/>
              <a:gd name="textAreaTop" fmla="*/ 0 h 547920"/>
              <a:gd name="textAreaBottom" fmla="*/ 557640 h 54792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5400000" y="3060000"/>
            <a:ext cx="341028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 Tableau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ne garde que la value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"/>
          <p:cNvSpPr/>
          <p:nvPr/>
        </p:nvSpPr>
        <p:spPr>
          <a:xfrm>
            <a:off x="180000" y="720000"/>
            <a:ext cx="395028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Summary au propre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 flipH="1" rot="21576600">
            <a:off x="6244200" y="3952440"/>
            <a:ext cx="732600" cy="734760"/>
          </a:xfrm>
          <a:custGeom>
            <a:avLst/>
            <a:gdLst>
              <a:gd name="textAreaLeft" fmla="*/ -5040 w 732600"/>
              <a:gd name="textAreaRight" fmla="*/ 737280 w 732600"/>
              <a:gd name="textAreaTop" fmla="*/ 0 h 734760"/>
              <a:gd name="textAreaBottom" fmla="*/ 744480 h 73476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2"/>
          <a:stretch/>
        </p:blipFill>
        <p:spPr>
          <a:xfrm>
            <a:off x="339120" y="4895640"/>
            <a:ext cx="8269920" cy="772920"/>
          </a:xfrm>
          <a:prstGeom prst="rect">
            <a:avLst/>
          </a:prstGeom>
          <a:ln w="0">
            <a:noFill/>
          </a:ln>
        </p:spPr>
      </p:pic>
      <p:sp>
        <p:nvSpPr>
          <p:cNvPr id="234" name=""/>
          <p:cNvSpPr/>
          <p:nvPr/>
        </p:nvSpPr>
        <p:spPr>
          <a:xfrm>
            <a:off x="360000" y="4320000"/>
            <a:ext cx="4130280" cy="4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 de sortie (non-preprocess)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>
            <a:off x="869508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6CF6903-48CA-420D-BFFD-93AC9F7A067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2614F0-F2C9-46E0-9E76-0BE5171E18C8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"/>
          <p:cNvSpPr/>
          <p:nvPr/>
        </p:nvSpPr>
        <p:spPr>
          <a:xfrm>
            <a:off x="0" y="720000"/>
            <a:ext cx="197028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487080" y="2713680"/>
            <a:ext cx="3050280" cy="84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 annule les normes avec L2 → Sklearn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"/>
          <p:cNvSpPr/>
          <p:nvPr/>
        </p:nvSpPr>
        <p:spPr>
          <a:xfrm>
            <a:off x="4807080" y="2755440"/>
            <a:ext cx="2690280" cy="84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Cosine = Produit Scalaire &amp; L2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799920" y="1653120"/>
            <a:ext cx="7470360" cy="870840"/>
          </a:xfrm>
          <a:prstGeom prst="rect">
            <a:avLst/>
          </a:prstGeom>
          <a:ln w="0">
            <a:noFill/>
          </a:ln>
        </p:spPr>
      </p:pic>
      <p:sp>
        <p:nvSpPr>
          <p:cNvPr id="240" name=""/>
          <p:cNvSpPr/>
          <p:nvPr/>
        </p:nvSpPr>
        <p:spPr>
          <a:xfrm>
            <a:off x="1440000" y="3627720"/>
            <a:ext cx="6128280" cy="68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Même avec double requête ou plus, un simple produit scalaire suffit, on peut remplacer ça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460800" y="4428000"/>
            <a:ext cx="7449840" cy="242640"/>
          </a:xfrm>
          <a:prstGeom prst="rect">
            <a:avLst/>
          </a:prstGeom>
          <a:ln w="0">
            <a:noFill/>
          </a:ln>
        </p:spPr>
      </p:pic>
      <p:sp>
        <p:nvSpPr>
          <p:cNvPr id="242" name=""/>
          <p:cNvSpPr/>
          <p:nvPr/>
        </p:nvSpPr>
        <p:spPr>
          <a:xfrm>
            <a:off x="1440000" y="4860000"/>
            <a:ext cx="107064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ça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3"/>
          <a:stretch/>
        </p:blipFill>
        <p:spPr>
          <a:xfrm>
            <a:off x="1800000" y="5220000"/>
            <a:ext cx="4947840" cy="350640"/>
          </a:xfrm>
          <a:prstGeom prst="rect">
            <a:avLst/>
          </a:prstGeom>
          <a:ln w="0">
            <a:noFill/>
          </a:ln>
        </p:spPr>
      </p:pic>
      <p:sp>
        <p:nvSpPr>
          <p:cNvPr id="244" name=""/>
          <p:cNvSpPr/>
          <p:nvPr/>
        </p:nvSpPr>
        <p:spPr>
          <a:xfrm>
            <a:off x="756000" y="5760000"/>
            <a:ext cx="719064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C’est toujours une similarité cosinus mais sans le principe de norme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869508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C99140E-93DC-4451-B8D1-F7FD486C0A4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1B570D-7F02-4E59-BB5F-FC065E563E96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"/>
          <p:cNvSpPr/>
          <p:nvPr/>
        </p:nvSpPr>
        <p:spPr>
          <a:xfrm>
            <a:off x="0" y="720000"/>
            <a:ext cx="179028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Streamlit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88200" y="1509480"/>
            <a:ext cx="4222080" cy="1360800"/>
          </a:xfrm>
          <a:prstGeom prst="rect">
            <a:avLst/>
          </a:prstGeom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4500000" y="180000"/>
            <a:ext cx="4130280" cy="3326400"/>
          </a:xfrm>
          <a:prstGeom prst="rect">
            <a:avLst/>
          </a:prstGeom>
          <a:ln w="0">
            <a:noFill/>
          </a:ln>
        </p:spPr>
      </p:pic>
      <p:pic>
        <p:nvPicPr>
          <p:cNvPr id="249" name="" descr=""/>
          <p:cNvPicPr/>
          <p:nvPr/>
        </p:nvPicPr>
        <p:blipFill>
          <a:blip r:embed="rId3"/>
          <a:stretch/>
        </p:blipFill>
        <p:spPr>
          <a:xfrm>
            <a:off x="360000" y="3600000"/>
            <a:ext cx="6734160" cy="2352240"/>
          </a:xfrm>
          <a:prstGeom prst="rect">
            <a:avLst/>
          </a:prstGeom>
          <a:ln w="0">
            <a:noFill/>
          </a:ln>
        </p:spPr>
      </p:pic>
      <p:sp>
        <p:nvSpPr>
          <p:cNvPr id="250" name=""/>
          <p:cNvSpPr/>
          <p:nvPr/>
        </p:nvSpPr>
        <p:spPr>
          <a:xfrm>
            <a:off x="869508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7244B6B-D6AE-45EC-863B-2D067E35D78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DBFE53-D21A-4525-A497-2FC758D048A8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"/>
          <p:cNvSpPr/>
          <p:nvPr/>
        </p:nvSpPr>
        <p:spPr>
          <a:xfrm>
            <a:off x="0" y="720000"/>
            <a:ext cx="197028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Côté dev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1800000" y="900000"/>
            <a:ext cx="5588280" cy="1270800"/>
          </a:xfrm>
          <a:prstGeom prst="rect">
            <a:avLst/>
          </a:prstGeom>
          <a:ln w="0"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1787040" y="2520000"/>
            <a:ext cx="5511240" cy="3230280"/>
          </a:xfrm>
          <a:prstGeom prst="rect">
            <a:avLst/>
          </a:prstGeom>
          <a:ln w="0">
            <a:noFill/>
          </a:ln>
        </p:spPr>
      </p:pic>
      <p:sp>
        <p:nvSpPr>
          <p:cNvPr id="254" name=""/>
          <p:cNvSpPr/>
          <p:nvPr/>
        </p:nvSpPr>
        <p:spPr>
          <a:xfrm>
            <a:off x="869508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D58F520-DAB4-4878-B42D-ECE83EC3333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FFCA95-648B-4548-9851-4E5042FA6E15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"/>
          <p:cNvSpPr/>
          <p:nvPr/>
        </p:nvSpPr>
        <p:spPr>
          <a:xfrm>
            <a:off x="180000" y="720000"/>
            <a:ext cx="323028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 avec 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2340000" y="1080000"/>
            <a:ext cx="32302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matrices denses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"/>
          <p:cNvSpPr/>
          <p:nvPr/>
        </p:nvSpPr>
        <p:spPr>
          <a:xfrm>
            <a:off x="3600000" y="1620000"/>
            <a:ext cx="530280" cy="89028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900000" y="2340000"/>
            <a:ext cx="5750280" cy="110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d’embedding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-OpenAiEmbedding : Clé OpenAI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-Sentence-transformes : HuggingFace : Gratuit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3600000" y="3240000"/>
            <a:ext cx="530280" cy="89028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1080000" y="4320000"/>
            <a:ext cx="6110280" cy="136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-FAISS 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-Chroma (intégré à langchain)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Structure optimisé : Recherche plus rapide + Persistance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6120000" y="1850040"/>
            <a:ext cx="2870640" cy="264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Word2Vec: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itère sur: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-Prendre un contexte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-Prédire un mot central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-Ajuster les poids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=CBOW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Ou on inverse contexte et mot central = Skip-Gram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8460000" y="6406200"/>
            <a:ext cx="660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632156C-9BB8-4D77-9620-4714F19DC53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 rot="18273000">
            <a:off x="5316120" y="1468800"/>
            <a:ext cx="530280" cy="89028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"/>
          <p:cNvSpPr/>
          <p:nvPr/>
        </p:nvSpPr>
        <p:spPr>
          <a:xfrm rot="2220000">
            <a:off x="5362200" y="3846240"/>
            <a:ext cx="530280" cy="89028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B95CFF-89E8-4014-883D-7A992553BC4E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540000" y="1440000"/>
            <a:ext cx="7607160" cy="4130640"/>
          </a:xfrm>
          <a:prstGeom prst="rect">
            <a:avLst/>
          </a:prstGeom>
          <a:ln w="0">
            <a:noFill/>
          </a:ln>
        </p:spPr>
      </p:pic>
      <p:sp>
        <p:nvSpPr>
          <p:cNvPr id="266" name=""/>
          <p:cNvSpPr/>
          <p:nvPr/>
        </p:nvSpPr>
        <p:spPr>
          <a:xfrm>
            <a:off x="180000" y="720000"/>
            <a:ext cx="197064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Schéma de l’appli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"/>
          <p:cNvSpPr/>
          <p:nvPr/>
        </p:nvSpPr>
        <p:spPr>
          <a:xfrm>
            <a:off x="8695080" y="6431400"/>
            <a:ext cx="4755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4A959C9-E84E-4884-A8F7-AC7BB60CCC6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B79627-BE35-46FB-AC2E-F48A99C5E800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"/>
          <p:cNvSpPr/>
          <p:nvPr/>
        </p:nvSpPr>
        <p:spPr>
          <a:xfrm>
            <a:off x="1260000" y="1980000"/>
            <a:ext cx="6468120" cy="348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5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8474760" y="6432480"/>
            <a:ext cx="660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40FC606-FAB2-4EE0-A145-E0976B382E2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100113-49FD-4B1A-9B46-235C93927A18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"/>
          <p:cNvSpPr/>
          <p:nvPr/>
        </p:nvSpPr>
        <p:spPr>
          <a:xfrm>
            <a:off x="180000" y="720000"/>
            <a:ext cx="19713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(base)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651240" y="1251000"/>
            <a:ext cx="6735240" cy="4311720"/>
          </a:xfrm>
          <a:prstGeom prst="rect">
            <a:avLst/>
          </a:prstGeom>
          <a:ln w="0">
            <a:noFill/>
          </a:ln>
        </p:spPr>
      </p:pic>
      <p:sp>
        <p:nvSpPr>
          <p:cNvPr id="272" name=""/>
          <p:cNvSpPr/>
          <p:nvPr/>
        </p:nvSpPr>
        <p:spPr>
          <a:xfrm>
            <a:off x="8640000" y="6432480"/>
            <a:ext cx="660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F06C107-A3E5-4A0C-ADD9-957F72FD5F4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F88F17-FEEC-4DE0-94BC-D818FEEE0D56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"/>
          <p:cNvSpPr/>
          <p:nvPr/>
        </p:nvSpPr>
        <p:spPr>
          <a:xfrm>
            <a:off x="683640" y="1537560"/>
            <a:ext cx="7767720" cy="61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Passage en minuscules et suppression des accents et caractères non ASCII, de la ponctuation et des espaces multiples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180000" y="720000"/>
            <a:ext cx="1791360" cy="59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du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635400" y="2304000"/>
            <a:ext cx="5583960" cy="21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Digits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d’espaces entre chiffres et lettres collés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123abc → 123 abc, abc123 → abc 123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Remplacement des nombres isolés par le mot "digit"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45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Fusion de séquences "digit digit" répétées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 digit digit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"/>
          <p:cNvSpPr/>
          <p:nvPr/>
        </p:nvSpPr>
        <p:spPr>
          <a:xfrm>
            <a:off x="614880" y="5040000"/>
            <a:ext cx="6324480" cy="59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 + 'patient', 'patients', 'study', 'studies', 'treatment', 'trial', 'clinical'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5760000" y="3717720"/>
            <a:ext cx="2572560" cy="59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Lemmatization : treatments → 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635400" y="4257720"/>
            <a:ext cx="5067000" cy="59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COPD → chronic obstructive pulmonary disease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>
            <a:off x="8690760" y="6432480"/>
            <a:ext cx="660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427DD91-B041-4018-9399-F520E0BF3DF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6640B7-1A1F-44E7-9722-B8CA8415BF60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/>
          </p:nvPr>
        </p:nvSpPr>
        <p:spPr>
          <a:xfrm>
            <a:off x="647640" y="836640"/>
            <a:ext cx="6000120" cy="95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Extraire le texte des DOCX en JSON.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Utilisation de fitz / pymupdf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6120" cy="34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Travaux sur les DOCX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1440000" y="1980000"/>
            <a:ext cx="68277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get_text(‘blocs’)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get_text(‘texts’)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540000" y="2520000"/>
            <a:ext cx="3767760" cy="23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Blocs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Blocs de textes/Images/Tableau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n’est pas entièrement dedans (textes)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-Censé retirer Tableaux/Images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"/>
          <p:cNvSpPr/>
          <p:nvPr/>
        </p:nvSpPr>
        <p:spPr>
          <a:xfrm>
            <a:off x="5040000" y="2520000"/>
            <a:ext cx="3767760" cy="21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Rect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Coordonnées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est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Retire les footer/header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500000" y="1980000"/>
            <a:ext cx="360" cy="30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2772000" y="5593320"/>
            <a:ext cx="340776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https://pymupdf.readthedocs.io/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"/>
          <p:cNvSpPr/>
          <p:nvPr/>
        </p:nvSpPr>
        <p:spPr>
          <a:xfrm>
            <a:off x="8820360" y="6431040"/>
            <a:ext cx="36900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371560E-97FB-4394-8342-5A546423D7F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764E5F-5574-4BB5-8390-8A1A7AF52D42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"/>
          <p:cNvSpPr/>
          <p:nvPr/>
        </p:nvSpPr>
        <p:spPr>
          <a:xfrm>
            <a:off x="180000" y="720000"/>
            <a:ext cx="26913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(Preprocessing)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6757920" cy="4167000"/>
          </a:xfrm>
          <a:prstGeom prst="rect">
            <a:avLst/>
          </a:prstGeom>
          <a:ln w="0">
            <a:noFill/>
          </a:ln>
        </p:spPr>
      </p:pic>
      <p:sp>
        <p:nvSpPr>
          <p:cNvPr id="282" name=""/>
          <p:cNvSpPr/>
          <p:nvPr/>
        </p:nvSpPr>
        <p:spPr>
          <a:xfrm>
            <a:off x="8690760" y="6432480"/>
            <a:ext cx="660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071349F-BCA5-4388-97EE-4A41D65C36F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E731BE-C015-4866-A65E-9F7A68BDB952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"/>
          <p:cNvSpPr/>
          <p:nvPr/>
        </p:nvSpPr>
        <p:spPr>
          <a:xfrm>
            <a:off x="180000" y="720000"/>
            <a:ext cx="179136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180000" y="1351440"/>
            <a:ext cx="5797440" cy="3859920"/>
          </a:xfrm>
          <a:prstGeom prst="rect">
            <a:avLst/>
          </a:prstGeom>
          <a:ln w="0">
            <a:noFill/>
          </a:ln>
        </p:spPr>
      </p:pic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6120000" y="1440000"/>
            <a:ext cx="2749320" cy="2101680"/>
          </a:xfrm>
          <a:prstGeom prst="rect">
            <a:avLst/>
          </a:prstGeom>
          <a:ln w="0">
            <a:noFill/>
          </a:ln>
        </p:spPr>
      </p:pic>
      <p:sp>
        <p:nvSpPr>
          <p:cNvPr id="286" name=""/>
          <p:cNvSpPr/>
          <p:nvPr/>
        </p:nvSpPr>
        <p:spPr>
          <a:xfrm>
            <a:off x="8690760" y="6414480"/>
            <a:ext cx="660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A4C1F4E-25C8-4A7C-9CEC-BF515B218B4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0504DE-204F-4BB5-A94E-791534A72AC6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"/>
          <p:cNvSpPr/>
          <p:nvPr/>
        </p:nvSpPr>
        <p:spPr>
          <a:xfrm>
            <a:off x="0" y="581760"/>
            <a:ext cx="6471360" cy="84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Clean avec max=0.95 (retire les termes apparaissant dans plus de 95 % des 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1110960" y="1260000"/>
            <a:ext cx="6963840" cy="438048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8640000" y="6414480"/>
            <a:ext cx="660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30D63FB-5254-4F9C-85EA-40125473ACC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17312F-B729-49DD-AEAE-B6ED459DF97E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"/>
          <p:cNvSpPr/>
          <p:nvPr/>
        </p:nvSpPr>
        <p:spPr>
          <a:xfrm>
            <a:off x="0" y="581760"/>
            <a:ext cx="215136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Idées/Propositions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540000" y="1023120"/>
            <a:ext cx="5506200" cy="3648240"/>
          </a:xfrm>
          <a:prstGeom prst="rect">
            <a:avLst/>
          </a:prstGeom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2"/>
          <a:stretch/>
        </p:blipFill>
        <p:spPr>
          <a:xfrm>
            <a:off x="2606040" y="4860000"/>
            <a:ext cx="5305320" cy="1071360"/>
          </a:xfrm>
          <a:prstGeom prst="rect">
            <a:avLst/>
          </a:prstGeom>
          <a:ln w="0">
            <a:noFill/>
          </a:ln>
        </p:spPr>
      </p:pic>
      <p:sp>
        <p:nvSpPr>
          <p:cNvPr id="293" name=""/>
          <p:cNvSpPr/>
          <p:nvPr/>
        </p:nvSpPr>
        <p:spPr>
          <a:xfrm>
            <a:off x="8690760" y="6432480"/>
            <a:ext cx="660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2F7EA9B-2917-49CD-B01B-2EA9F86725E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0F0AF5-5F90-4805-943B-AC0F87179FF9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1150560" y="1080000"/>
            <a:ext cx="6940800" cy="4906080"/>
          </a:xfrm>
          <a:prstGeom prst="rect">
            <a:avLst/>
          </a:prstGeom>
          <a:ln w="0">
            <a:noFill/>
          </a:ln>
        </p:spPr>
      </p:pic>
      <p:sp>
        <p:nvSpPr>
          <p:cNvPr id="295" name=""/>
          <p:cNvSpPr/>
          <p:nvPr/>
        </p:nvSpPr>
        <p:spPr>
          <a:xfrm>
            <a:off x="0" y="720000"/>
            <a:ext cx="39513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mot distinctif d’une étude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"/>
          <p:cNvSpPr/>
          <p:nvPr/>
        </p:nvSpPr>
        <p:spPr>
          <a:xfrm>
            <a:off x="8690760" y="6432480"/>
            <a:ext cx="660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5996B57-EF8A-42E5-BE55-099F7620D27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E18F1C-E7E5-45A3-BDF8-BC4C1A2285BE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"/>
          <p:cNvSpPr/>
          <p:nvPr/>
        </p:nvSpPr>
        <p:spPr>
          <a:xfrm>
            <a:off x="180000" y="720000"/>
            <a:ext cx="14313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"/>
          <p:cNvSpPr/>
          <p:nvPr/>
        </p:nvSpPr>
        <p:spPr>
          <a:xfrm>
            <a:off x="360000" y="1260000"/>
            <a:ext cx="4131360" cy="7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 Summary sans preprocessing + rajout des titres de chapitres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540000" y="1980000"/>
            <a:ext cx="4311360" cy="84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Hugging face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sentence-transformers/all-MiniLM-L6-v2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360000" y="2637720"/>
            <a:ext cx="4563360" cy="59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Texte → vecteur dense →384 dimensions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préentrainé : 6 couches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"/>
          <p:cNvSpPr/>
          <p:nvPr/>
        </p:nvSpPr>
        <p:spPr>
          <a:xfrm>
            <a:off x="-180000" y="3240000"/>
            <a:ext cx="62913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Multi-head attention : mot → vecteur → mot qui l’entoure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"/>
          <p:cNvSpPr/>
          <p:nvPr/>
        </p:nvSpPr>
        <p:spPr>
          <a:xfrm>
            <a:off x="576000" y="3681720"/>
            <a:ext cx="4311360" cy="59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Normalisation + Résiduels : améliore la vitesse et ne perd pas d’informations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0" y="4361760"/>
            <a:ext cx="5391360" cy="84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feed-forward (FFN) : réinterprète chaque mot individuellement, en tenant compte du contexte déjà appris.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720000" y="5400000"/>
            <a:ext cx="4311360" cy="59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 fois → Mean Pooling pour un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5868000" y="2160000"/>
            <a:ext cx="30513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 et calcul :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5904000" y="2700000"/>
            <a:ext cx="3231360" cy="21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Facebook AI Similarity Search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Indexation des vecteurs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Résultat des embeddings stocké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 plat / quantification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Recherche rapide de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8690760" y="6432480"/>
            <a:ext cx="660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88375A6-15AC-493B-B132-6B374B7C5DF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0A5223-D4ED-4EB7-A070-B9B136094AD1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720000" y="1260000"/>
            <a:ext cx="6978960" cy="3519360"/>
          </a:xfrm>
          <a:prstGeom prst="rect">
            <a:avLst/>
          </a:prstGeom>
          <a:ln w="0">
            <a:noFill/>
          </a:ln>
        </p:spPr>
      </p:pic>
      <p:sp>
        <p:nvSpPr>
          <p:cNvPr id="309" name=""/>
          <p:cNvSpPr/>
          <p:nvPr/>
        </p:nvSpPr>
        <p:spPr>
          <a:xfrm>
            <a:off x="180000" y="720000"/>
            <a:ext cx="26913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Premier code :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>
            <a:off x="180000" y="5040000"/>
            <a:ext cx="431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trouvé mieux que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peut choisir un autre modèle que L6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>
            <a:off x="8690760" y="6432480"/>
            <a:ext cx="660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4033B1C-19D9-4AEE-8BED-33142BE6B1F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B4AF05-BC07-4991-80A5-D801DD26CE3C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"/>
          <p:cNvSpPr/>
          <p:nvPr/>
        </p:nvSpPr>
        <p:spPr>
          <a:xfrm>
            <a:off x="304920" y="1191240"/>
            <a:ext cx="8686440" cy="11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all-MiniLM-L6-v2 : Un modèle léger avec 6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all-MiniLM-L12-v2 : Une version avec 12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all-mpnet-base-v2 : Un modèle basé sur MPNet, qui est une version améliorée de BERT.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"/>
          <p:cNvSpPr/>
          <p:nvPr/>
        </p:nvSpPr>
        <p:spPr>
          <a:xfrm>
            <a:off x="1080000" y="2520000"/>
            <a:ext cx="611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STS Benchmark en anglais. Ce jeu de données contient des paires de phrases annotées avec un score de similarité entre 0 et 5.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4" name="" descr=""/>
          <p:cNvPicPr/>
          <p:nvPr/>
        </p:nvPicPr>
        <p:blipFill>
          <a:blip r:embed="rId1"/>
          <a:stretch/>
        </p:blipFill>
        <p:spPr>
          <a:xfrm>
            <a:off x="1440000" y="3420000"/>
            <a:ext cx="4851360" cy="2234160"/>
          </a:xfrm>
          <a:prstGeom prst="rect">
            <a:avLst/>
          </a:prstGeom>
          <a:ln w="0">
            <a:noFill/>
          </a:ln>
        </p:spPr>
      </p:pic>
      <p:sp>
        <p:nvSpPr>
          <p:cNvPr id="315" name=""/>
          <p:cNvSpPr/>
          <p:nvPr/>
        </p:nvSpPr>
        <p:spPr>
          <a:xfrm>
            <a:off x="8690760" y="6432480"/>
            <a:ext cx="660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506C65D-D0DE-448D-9B85-DB25A80E5B3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08602E-8F35-4BD1-8F9F-989275B7F00F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" descr=""/>
          <p:cNvPicPr/>
          <p:nvPr/>
        </p:nvPicPr>
        <p:blipFill>
          <a:blip r:embed="rId1"/>
          <a:srcRect l="0" t="0" r="36300" b="0"/>
          <a:stretch/>
        </p:blipFill>
        <p:spPr>
          <a:xfrm>
            <a:off x="258120" y="1185120"/>
            <a:ext cx="3693240" cy="2766240"/>
          </a:xfrm>
          <a:prstGeom prst="rect">
            <a:avLst/>
          </a:prstGeom>
          <a:ln w="0">
            <a:noFill/>
          </a:ln>
        </p:spPr>
      </p:pic>
      <p:sp>
        <p:nvSpPr>
          <p:cNvPr id="317" name=""/>
          <p:cNvSpPr/>
          <p:nvPr/>
        </p:nvSpPr>
        <p:spPr>
          <a:xfrm>
            <a:off x="180000" y="720000"/>
            <a:ext cx="30513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 avec mpnet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4140000" y="1260000"/>
            <a:ext cx="4678200" cy="2331360"/>
          </a:xfrm>
          <a:prstGeom prst="rect">
            <a:avLst/>
          </a:prstGeom>
          <a:ln w="0">
            <a:noFill/>
          </a:ln>
        </p:spPr>
      </p:pic>
      <p:sp>
        <p:nvSpPr>
          <p:cNvPr id="319" name=""/>
          <p:cNvSpPr/>
          <p:nvPr/>
        </p:nvSpPr>
        <p:spPr>
          <a:xfrm>
            <a:off x="180000" y="4313520"/>
            <a:ext cx="8464320" cy="16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permute les positions des mots, comme dans XLNet pour l’attention.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masque certains mots, comme dans BERT.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 modèle doit prédire les mots masqués en tenant compte de l’ordre appris via la permutation.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8690760" y="6414480"/>
            <a:ext cx="660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E8FEE05-CBF4-4C7F-9BC2-CE320141B20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14EC98-AFBA-4773-ADD0-1A891F277D39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"/>
          <p:cNvSpPr/>
          <p:nvPr/>
        </p:nvSpPr>
        <p:spPr>
          <a:xfrm>
            <a:off x="720000" y="4569840"/>
            <a:ext cx="3051720" cy="110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</a:t>
            </a:r>
            <a:br>
              <a:rPr sz="1800"/>
            </a:b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Code très simpliste, on fait tout avec des packages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80000" y="4569840"/>
            <a:ext cx="3051720" cy="13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 à faire manuellement car mpnet → Coupe les phrases à 384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180000" y="720000"/>
            <a:ext cx="19717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Comparaison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360000" y="1620000"/>
            <a:ext cx="2691720" cy="13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breast cancer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0.20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0.44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5040000" y="1620000"/>
            <a:ext cx="2691720" cy="13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lung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0.08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0.38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720000" y="2880000"/>
            <a:ext cx="6831720" cy="110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Score très proche et pas vraiment descriptif (bon ou mauvais) : Améliorable sur plusieurs aspects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 : Score un peu plus marqué + On voit les résultats concret : peu améliorables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"/>
          <p:cNvSpPr/>
          <p:nvPr/>
        </p:nvSpPr>
        <p:spPr>
          <a:xfrm>
            <a:off x="8690760" y="6414480"/>
            <a:ext cx="660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830135D-5505-4324-83E3-4E28D484518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22E489-9247-41A8-A553-C0A8EE1CB481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6120" cy="34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Les fichiers TXTs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"/>
          <p:cNvSpPr/>
          <p:nvPr/>
        </p:nvSpPr>
        <p:spPr>
          <a:xfrm>
            <a:off x="360000" y="1080000"/>
            <a:ext cx="35877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Séparation en Français et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"/>
          <p:cNvSpPr/>
          <p:nvPr/>
        </p:nvSpPr>
        <p:spPr>
          <a:xfrm>
            <a:off x="4680000" y="1080000"/>
            <a:ext cx="358776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 uniquement sur les textes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"/>
          <p:cNvSpPr/>
          <p:nvPr/>
        </p:nvSpPr>
        <p:spPr>
          <a:xfrm>
            <a:off x="380880" y="2257920"/>
            <a:ext cx="8426880" cy="186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Détection de la langue grâce à un package : langdetect 1.0.9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prend une partie du texte au milieu du documents pour ne pas fausser les résultats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detect_langs(text[5000:20000])[0]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Vérification manuelle des résultats : 100 % de réussite sur 41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360000" y="4500000"/>
            <a:ext cx="7907760" cy="10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Sortie brouillons du texte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Saut de lignes aléatoires, un mot par lignes, récupération des tableaux, etc.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"/>
          <p:cNvSpPr/>
          <p:nvPr/>
        </p:nvSpPr>
        <p:spPr>
          <a:xfrm>
            <a:off x="8820360" y="6431040"/>
            <a:ext cx="36900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89545B3-1741-47D3-B756-9A19B9B1578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7CB409-E51B-4E6A-8B96-00B1F672A5F8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"/>
          <p:cNvSpPr/>
          <p:nvPr/>
        </p:nvSpPr>
        <p:spPr>
          <a:xfrm>
            <a:off x="1260000" y="1980000"/>
            <a:ext cx="6468120" cy="348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6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16/05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8474760" y="6432480"/>
            <a:ext cx="660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A054552-790B-44F9-934D-909FDC7C155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A73452-B552-4A8F-9A16-ACDE5EE7C754}" type="slidenum">
              <a:t>60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"/>
          <p:cNvSpPr/>
          <p:nvPr/>
        </p:nvSpPr>
        <p:spPr>
          <a:xfrm>
            <a:off x="8691120" y="6432840"/>
            <a:ext cx="660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81B9F68-6FAD-4A8A-A21E-9C2C30B2BD0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"/>
          <p:cNvSpPr/>
          <p:nvPr/>
        </p:nvSpPr>
        <p:spPr>
          <a:xfrm>
            <a:off x="180000" y="720000"/>
            <a:ext cx="17920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Transformation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271440" y="2594160"/>
            <a:ext cx="4851720" cy="74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Amélioration du frontend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Affichage sur 2 colonnes avec titres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"/>
          <p:cNvSpPr/>
          <p:nvPr/>
        </p:nvSpPr>
        <p:spPr>
          <a:xfrm>
            <a:off x="5400000" y="1260000"/>
            <a:ext cx="26920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Preprocessed Requête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=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"/>
          <p:cNvSpPr/>
          <p:nvPr/>
        </p:nvSpPr>
        <p:spPr>
          <a:xfrm>
            <a:off x="5544000" y="2160000"/>
            <a:ext cx="359208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Score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Passage à une échelle sur 100 %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266760" y="1260000"/>
            <a:ext cx="4405320" cy="12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Summary Propre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Retravail sur les sections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Retirer : Clinical Sites,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Sponsor, etc...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"/>
          <p:cNvSpPr/>
          <p:nvPr/>
        </p:nvSpPr>
        <p:spPr>
          <a:xfrm>
            <a:off x="8690760" y="6683760"/>
            <a:ext cx="660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D81E8D6-3E3E-4DB4-86A5-73389EC9215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5901480" y="2799000"/>
            <a:ext cx="3090600" cy="2953080"/>
          </a:xfrm>
          <a:prstGeom prst="rect">
            <a:avLst/>
          </a:prstGeom>
          <a:ln w="0">
            <a:noFill/>
          </a:ln>
        </p:spPr>
      </p:pic>
      <p:pic>
        <p:nvPicPr>
          <p:cNvPr id="338" name="" descr=""/>
          <p:cNvPicPr/>
          <p:nvPr/>
        </p:nvPicPr>
        <p:blipFill>
          <a:blip r:embed="rId2"/>
          <a:stretch/>
        </p:blipFill>
        <p:spPr>
          <a:xfrm>
            <a:off x="25200" y="3285000"/>
            <a:ext cx="5726880" cy="1351080"/>
          </a:xfrm>
          <a:prstGeom prst="rect">
            <a:avLst/>
          </a:prstGeom>
          <a:ln w="0">
            <a:noFill/>
          </a:ln>
        </p:spPr>
      </p:pic>
      <p:sp>
        <p:nvSpPr>
          <p:cNvPr id="339" name=""/>
          <p:cNvSpPr/>
          <p:nvPr/>
        </p:nvSpPr>
        <p:spPr>
          <a:xfrm>
            <a:off x="222840" y="5040000"/>
            <a:ext cx="4851720" cy="74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Réécriture des fonctions dense/sparse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Chargement des JSON proprement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C1F1FC-C34F-4FE6-8F56-3E9046F1A94E}" type="slidenum">
              <a:t>61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"/>
          <p:cNvSpPr/>
          <p:nvPr/>
        </p:nvSpPr>
        <p:spPr>
          <a:xfrm>
            <a:off x="8691120" y="6432840"/>
            <a:ext cx="660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D886D24-8050-42EA-B37B-8F5A51DB3C0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180000" y="720000"/>
            <a:ext cx="341208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Mise au propre des codes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Commentaires + Arborescence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2" name="" descr=""/>
          <p:cNvPicPr/>
          <p:nvPr/>
        </p:nvPicPr>
        <p:blipFill>
          <a:blip r:embed="rId1"/>
          <a:stretch/>
        </p:blipFill>
        <p:spPr>
          <a:xfrm>
            <a:off x="298440" y="1332000"/>
            <a:ext cx="8549640" cy="4739040"/>
          </a:xfrm>
          <a:prstGeom prst="rect">
            <a:avLst/>
          </a:prstGeom>
          <a:ln w="0">
            <a:noFill/>
          </a:ln>
        </p:spPr>
      </p:pic>
      <p:sp>
        <p:nvSpPr>
          <p:cNvPr id="343" name=""/>
          <p:cNvSpPr/>
          <p:nvPr/>
        </p:nvSpPr>
        <p:spPr>
          <a:xfrm>
            <a:off x="5544000" y="729720"/>
            <a:ext cx="3592080" cy="59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potentielle des Vectorizer.py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4CF571-6B12-4276-BC56-54DCF154631E}" type="slidenum">
              <a:t>62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"/>
          <p:cNvSpPr/>
          <p:nvPr/>
        </p:nvSpPr>
        <p:spPr>
          <a:xfrm>
            <a:off x="8691120" y="6432840"/>
            <a:ext cx="660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72E1F45-1667-4D37-9EFA-BE246C819DB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180000" y="720000"/>
            <a:ext cx="32320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 de l’embedding dense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>
            <a:off x="180000" y="1368000"/>
            <a:ext cx="86320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entre requête et chaque section : On prend le max pour top_k étude (10)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161280" y="1899360"/>
            <a:ext cx="3070800" cy="43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affiche le score trouvé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1"/>
          <a:stretch/>
        </p:blipFill>
        <p:spPr>
          <a:xfrm>
            <a:off x="180000" y="2340000"/>
            <a:ext cx="5760360" cy="464040"/>
          </a:xfrm>
          <a:prstGeom prst="rect">
            <a:avLst/>
          </a:prstGeom>
          <a:ln w="0">
            <a:noFill/>
          </a:ln>
        </p:spPr>
      </p:pic>
      <p:sp>
        <p:nvSpPr>
          <p:cNvPr id="349" name=""/>
          <p:cNvSpPr/>
          <p:nvPr/>
        </p:nvSpPr>
        <p:spPr>
          <a:xfrm>
            <a:off x="360000" y="3060000"/>
            <a:ext cx="845208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: les résultats retournés par la recherche dense ne semblent pas  toujours pertinents, des phrases peu similaires à la requête apparaissent.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360000" y="3780000"/>
            <a:ext cx="61120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Travailler le chunking des sections (trop grande = coupée)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360000" y="4356000"/>
            <a:ext cx="845208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Actuellement : Découpage par section et redécoupage si phrase trop grandes (&gt;384 tokens)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688F0A-AA3B-4F0D-AE6A-ADA735FE4BC0}" type="slidenum">
              <a:t>63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"/>
          <p:cNvSpPr/>
          <p:nvPr/>
        </p:nvSpPr>
        <p:spPr>
          <a:xfrm>
            <a:off x="8691120" y="6432840"/>
            <a:ext cx="660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2276C62-45E6-49BA-BEA9-52B469F5862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180000" y="720000"/>
            <a:ext cx="10720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360000" y="1260000"/>
            <a:ext cx="2332080" cy="59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Sections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Utilisé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"/>
          <p:cNvSpPr/>
          <p:nvPr/>
        </p:nvSpPr>
        <p:spPr>
          <a:xfrm>
            <a:off x="360000" y="2165760"/>
            <a:ext cx="2872080" cy="85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Fusion de toutes les sections : Découpage par max_tokens (384)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"/>
          <p:cNvSpPr/>
          <p:nvPr/>
        </p:nvSpPr>
        <p:spPr>
          <a:xfrm>
            <a:off x="324000" y="3669840"/>
            <a:ext cx="2872080" cy="110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3. Fusion de toutes les sections : Découpage par max_tokens (384) et sémantique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324000" y="4998600"/>
            <a:ext cx="3484080" cy="110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→ 4. Regroupement des sections trop petits + Chunk les trop grands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Garde les titres en metadata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2700000" y="1440000"/>
            <a:ext cx="19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9" name=""/>
          <p:cNvSpPr/>
          <p:nvPr/>
        </p:nvSpPr>
        <p:spPr>
          <a:xfrm>
            <a:off x="4860000" y="1022760"/>
            <a:ext cx="3412080" cy="85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Parfois trop grand ou trop petit, on perd de l’infos, ça crée de fausses similarités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3240000" y="2628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1" name=""/>
          <p:cNvSpPr/>
          <p:nvPr/>
        </p:nvSpPr>
        <p:spPr>
          <a:xfrm>
            <a:off x="5220000" y="2160000"/>
            <a:ext cx="3052080" cy="110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Perte des informations, phrases découpés aléatoirement. Les phrases perdent leur sens.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"/>
          <p:cNvSpPr/>
          <p:nvPr/>
        </p:nvSpPr>
        <p:spPr>
          <a:xfrm>
            <a:off x="3708000" y="5508000"/>
            <a:ext cx="144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3" name=""/>
          <p:cNvSpPr/>
          <p:nvPr/>
        </p:nvSpPr>
        <p:spPr>
          <a:xfrm>
            <a:off x="3240000" y="4140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4" name=""/>
          <p:cNvSpPr/>
          <p:nvPr/>
        </p:nvSpPr>
        <p:spPr>
          <a:xfrm>
            <a:off x="5220000" y="3565800"/>
            <a:ext cx="3052080" cy="110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Plutôt bien,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Phrases assez longues,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ça risque d’être compliqué de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5220000" y="5040000"/>
            <a:ext cx="3412080" cy="85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Meilleure version que la 1, on garde le système de titre pour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8D5CA3-2732-41CA-9EE7-451BF8C8D890}" type="slidenum">
              <a:t>64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"/>
          <p:cNvSpPr/>
          <p:nvPr/>
        </p:nvSpPr>
        <p:spPr>
          <a:xfrm>
            <a:off x="1260000" y="1980000"/>
            <a:ext cx="6468120" cy="348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7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23/05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"/>
          <p:cNvSpPr/>
          <p:nvPr/>
        </p:nvSpPr>
        <p:spPr>
          <a:xfrm>
            <a:off x="8654760" y="643248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4337C72-8F25-4F2C-B08B-709CA263C09E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1D4B3B-0C6A-4DCF-BAA4-C89042E4F50B}" type="slidenum">
              <a:t>65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"/>
          <p:cNvSpPr/>
          <p:nvPr/>
        </p:nvSpPr>
        <p:spPr>
          <a:xfrm>
            <a:off x="360000" y="900000"/>
            <a:ext cx="26924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TF_IDF_SearchEngine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>
            <a:off x="720000" y="1620000"/>
            <a:ext cx="77324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enlevé toute la partie dense embedding pour ne garder que le sparse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180000" y="2160000"/>
            <a:ext cx="4312440" cy="16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 légère amélioration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Afficher top 3 mots de chaque étude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Téléchargement des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Changement du 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- 20 premiers documents (avant 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Ajout de certains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2340000" y="396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2" name=""/>
          <p:cNvSpPr/>
          <p:nvPr/>
        </p:nvSpPr>
        <p:spPr>
          <a:xfrm flipH="1">
            <a:off x="4140000" y="2160000"/>
            <a:ext cx="1620000" cy="23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3" name=""/>
          <p:cNvSpPr/>
          <p:nvPr/>
        </p:nvSpPr>
        <p:spPr>
          <a:xfrm>
            <a:off x="1260000" y="4680000"/>
            <a:ext cx="4672440" cy="59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Présentation propre du moteur de recherche à Clotilde Chaix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8618760" y="641520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AE53AC3-751F-4A20-AE57-BB519F2A401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5A9F92-6DBE-4DAE-8491-92A303901457}" type="slidenum">
              <a:t>66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"/>
          <p:cNvSpPr/>
          <p:nvPr/>
        </p:nvSpPr>
        <p:spPr>
          <a:xfrm>
            <a:off x="0" y="720000"/>
            <a:ext cx="52124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d’améliorations envisagé par importance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180000" y="1800000"/>
            <a:ext cx="467244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...-… : garder les mots entre -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d’un système OR et AND (déjà)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Augmenter taille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Possibilité de choisir Section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avec * (ABSTR*)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Ajouter Nom de l’étude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Lister proprement le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Bug (Crohn)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"/>
          <p:cNvSpPr/>
          <p:nvPr/>
        </p:nvSpPr>
        <p:spPr>
          <a:xfrm>
            <a:off x="180000" y="1440000"/>
            <a:ext cx="35924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1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"/>
          <p:cNvSpPr/>
          <p:nvPr/>
        </p:nvSpPr>
        <p:spPr>
          <a:xfrm>
            <a:off x="4680000" y="1440000"/>
            <a:ext cx="35924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2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4680000" y="1821960"/>
            <a:ext cx="4456440" cy="213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Faute de frappe + Synonyme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Système de recherche sur les chiffres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Synthèse Graphique après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Règles code python propre (Testing, Linting,…)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2880000" y="4500000"/>
            <a:ext cx="21524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Optionnel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"/>
          <p:cNvSpPr/>
          <p:nvPr/>
        </p:nvSpPr>
        <p:spPr>
          <a:xfrm>
            <a:off x="2340000" y="4860000"/>
            <a:ext cx="3232440" cy="11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Traduction envisagée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des noms de molécules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8726760" y="636120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FA3B381-2F04-4389-9608-89FDDCCF2C0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05E0E7-ED07-4798-8F0B-3F66ACC20B30}" type="slidenum">
              <a:t>67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"/>
          <p:cNvSpPr/>
          <p:nvPr/>
        </p:nvSpPr>
        <p:spPr>
          <a:xfrm>
            <a:off x="180000" y="720000"/>
            <a:ext cx="23324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2907000" y="618480"/>
            <a:ext cx="5905440" cy="5493960"/>
          </a:xfrm>
          <a:prstGeom prst="rect">
            <a:avLst/>
          </a:prstGeom>
          <a:ln w="0">
            <a:noFill/>
          </a:ln>
        </p:spPr>
      </p:pic>
      <p:sp>
        <p:nvSpPr>
          <p:cNvPr id="385" name=""/>
          <p:cNvSpPr/>
          <p:nvPr/>
        </p:nvSpPr>
        <p:spPr>
          <a:xfrm>
            <a:off x="72000" y="1260000"/>
            <a:ext cx="2692440" cy="46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Liste 95 % du TFIDF + Mots Bannis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-informed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-inclusion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-period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-risk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-participation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-year / month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-primary / secondary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-consent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-phase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+digit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-Patient(s)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-study(ies)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-trial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-clinical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8690760" y="641376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5BBB51E-91CD-494F-A97A-887EB3BBF17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88B542-033D-40F8-A731-8C3D07F9B8A7}" type="slidenum">
              <a:t>68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"/>
          <p:cNvSpPr/>
          <p:nvPr/>
        </p:nvSpPr>
        <p:spPr>
          <a:xfrm>
            <a:off x="180000" y="720000"/>
            <a:ext cx="28724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Taille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"/>
          <p:cNvSpPr/>
          <p:nvPr/>
        </p:nvSpPr>
        <p:spPr>
          <a:xfrm>
            <a:off x="180000" y="1260000"/>
            <a:ext cx="5212440" cy="14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pdf à grandir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37 PDF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-Majorité déjà présente dans les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-Certains FR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-Reste 7 (dont 1 qui ne marche pas pour l’instant)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180000" y="2880000"/>
            <a:ext cx="19724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: *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" descr=""/>
          <p:cNvPicPr/>
          <p:nvPr/>
        </p:nvPicPr>
        <p:blipFill>
          <a:blip r:embed="rId1"/>
          <a:stretch/>
        </p:blipFill>
        <p:spPr>
          <a:xfrm>
            <a:off x="180000" y="3240000"/>
            <a:ext cx="6617880" cy="573480"/>
          </a:xfrm>
          <a:prstGeom prst="rect">
            <a:avLst/>
          </a:prstGeom>
          <a:ln w="0">
            <a:noFill/>
          </a:ln>
        </p:spPr>
      </p:pic>
      <p:sp>
        <p:nvSpPr>
          <p:cNvPr id="391" name=""/>
          <p:cNvSpPr/>
          <p:nvPr/>
        </p:nvSpPr>
        <p:spPr>
          <a:xfrm>
            <a:off x="1440000" y="4116600"/>
            <a:ext cx="12524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"/>
          <p:cNvSpPr/>
          <p:nvPr/>
        </p:nvSpPr>
        <p:spPr>
          <a:xfrm>
            <a:off x="431280" y="4513320"/>
            <a:ext cx="226116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WordNetLemmatizer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2"/>
          <a:stretch/>
        </p:blipFill>
        <p:spPr>
          <a:xfrm>
            <a:off x="2700000" y="4062960"/>
            <a:ext cx="3474720" cy="2049480"/>
          </a:xfrm>
          <a:prstGeom prst="rect">
            <a:avLst/>
          </a:prstGeom>
          <a:ln w="0">
            <a:noFill/>
          </a:ln>
        </p:spPr>
      </p:pic>
      <p:sp>
        <p:nvSpPr>
          <p:cNvPr id="394" name=""/>
          <p:cNvSpPr/>
          <p:nvPr/>
        </p:nvSpPr>
        <p:spPr>
          <a:xfrm>
            <a:off x="8726760" y="637776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6D25DB7-5413-4773-AF3A-41A565262C1E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"/>
          <p:cNvSpPr/>
          <p:nvPr/>
        </p:nvSpPr>
        <p:spPr>
          <a:xfrm>
            <a:off x="6840000" y="612000"/>
            <a:ext cx="24764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Choisir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"/>
          <p:cNvSpPr/>
          <p:nvPr/>
        </p:nvSpPr>
        <p:spPr>
          <a:xfrm>
            <a:off x="5760000" y="972000"/>
            <a:ext cx="92844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"/>
          <p:cNvSpPr/>
          <p:nvPr/>
        </p:nvSpPr>
        <p:spPr>
          <a:xfrm>
            <a:off x="5400000" y="1980000"/>
            <a:ext cx="3592440" cy="41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Faire CheckBox par Titre_Section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5760000" y="1260000"/>
            <a:ext cx="3592440" cy="59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OBJECTIVES :{sections},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 : {sections},...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CF9091-6DF3-4298-8B37-F22625329F01}" type="slidenum">
              <a:t>69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6120" cy="34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chemeClr val="lt1"/>
                </a:solidFill>
                <a:latin typeface="Arial"/>
                <a:ea typeface="Verdana"/>
              </a:rPr>
              <a:t>Répartition des documents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Espace réservé du contenu 2"/>
          <p:cNvSpPr/>
          <p:nvPr/>
        </p:nvSpPr>
        <p:spPr>
          <a:xfrm>
            <a:off x="611640" y="1412640"/>
            <a:ext cx="7836120" cy="43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0" y="1412640"/>
            <a:ext cx="4880160" cy="379512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4839480" y="1260000"/>
            <a:ext cx="4148280" cy="4100400"/>
          </a:xfrm>
          <a:prstGeom prst="rect">
            <a:avLst/>
          </a:prstGeom>
          <a:ln w="0">
            <a:noFill/>
          </a:ln>
        </p:spPr>
      </p:pic>
      <p:sp>
        <p:nvSpPr>
          <p:cNvPr id="95" name=""/>
          <p:cNvSpPr/>
          <p:nvPr/>
        </p:nvSpPr>
        <p:spPr>
          <a:xfrm>
            <a:off x="8820360" y="6431040"/>
            <a:ext cx="36900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52C1809-3C89-47D5-B7A9-D8D9FF6FBB1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"/>
          <p:cNvSpPr/>
          <p:nvPr/>
        </p:nvSpPr>
        <p:spPr>
          <a:xfrm>
            <a:off x="1260000" y="1980000"/>
            <a:ext cx="6468120" cy="348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8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"/>
          <p:cNvSpPr/>
          <p:nvPr/>
        </p:nvSpPr>
        <p:spPr>
          <a:xfrm>
            <a:off x="8654760" y="643248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402FB19-1012-4A8B-B95D-AB659CC62FA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9958FB-AE4A-4BD4-B448-EBA43F28EDE3}" type="slidenum">
              <a:t>70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"/>
          <p:cNvSpPr/>
          <p:nvPr/>
        </p:nvSpPr>
        <p:spPr>
          <a:xfrm>
            <a:off x="180000" y="720000"/>
            <a:ext cx="215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Refonte du moteur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360000" y="1440000"/>
            <a:ext cx="2872800" cy="71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Partie 1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"/>
          <p:cNvSpPr/>
          <p:nvPr/>
        </p:nvSpPr>
        <p:spPr>
          <a:xfrm>
            <a:off x="2160000" y="2340000"/>
            <a:ext cx="4312800" cy="5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repris le plus de pdf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1080000" y="3348000"/>
            <a:ext cx="1432800" cy="71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11 du code d’extraction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3600000" y="3357720"/>
            <a:ext cx="2152800" cy="5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22 des DOCX de l’ancienne version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"/>
          <p:cNvSpPr/>
          <p:nvPr/>
        </p:nvSpPr>
        <p:spPr>
          <a:xfrm>
            <a:off x="6840000" y="3348000"/>
            <a:ext cx="1612800" cy="71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15 choisi manuellement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"/>
          <p:cNvSpPr/>
          <p:nvPr/>
        </p:nvSpPr>
        <p:spPr>
          <a:xfrm>
            <a:off x="6300000" y="3420000"/>
            <a:ext cx="35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"/>
          <p:cNvSpPr/>
          <p:nvPr/>
        </p:nvSpPr>
        <p:spPr>
          <a:xfrm>
            <a:off x="2880000" y="3420000"/>
            <a:ext cx="35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"/>
          <p:cNvSpPr/>
          <p:nvPr/>
        </p:nvSpPr>
        <p:spPr>
          <a:xfrm>
            <a:off x="1980000" y="4860000"/>
            <a:ext cx="4672800" cy="71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48 PDF envisagés – 7 sans valeur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41 PDF pour la nouvelle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"/>
          <p:cNvSpPr/>
          <p:nvPr/>
        </p:nvSpPr>
        <p:spPr>
          <a:xfrm>
            <a:off x="8748000" y="643392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8D6D36A-EA80-4F3F-A69D-4DDAE98BC84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95F3A9-10CC-4824-BB1A-B8A16A9653E7}" type="slidenum">
              <a:t>71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"/>
          <p:cNvSpPr/>
          <p:nvPr/>
        </p:nvSpPr>
        <p:spPr>
          <a:xfrm>
            <a:off x="180000" y="720000"/>
            <a:ext cx="413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Extraction des tableaux de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158760" y="1148040"/>
            <a:ext cx="4312800" cy="16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un tableau avec ‘title’ et une largeur de 2 (colonnes)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On arrête quand on tombe sur ‘titre’ ou si il n’y a pas plus de tableau après le premier.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"/>
          <p:cNvSpPr/>
          <p:nvPr/>
        </p:nvSpPr>
        <p:spPr>
          <a:xfrm>
            <a:off x="4896000" y="1080000"/>
            <a:ext cx="3772800" cy="19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enregistre le tableau dans un csv + léger traitement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ligne vide = Suppression,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Colonne vide = suppression si valeur vide sinon, on rajoute à la ligne du haut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"/>
          <p:cNvSpPr/>
          <p:nvPr/>
        </p:nvSpPr>
        <p:spPr>
          <a:xfrm>
            <a:off x="171360" y="3318480"/>
            <a:ext cx="4312800" cy="14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le csv propre dans un JSON avec clé : Nom de l’étude puis dictionnaire de clé/valeur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 + contenu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5" name="" descr=""/>
          <p:cNvPicPr/>
          <p:nvPr/>
        </p:nvPicPr>
        <p:blipFill>
          <a:blip r:embed="rId1"/>
          <a:stretch/>
        </p:blipFill>
        <p:spPr>
          <a:xfrm>
            <a:off x="4680000" y="2991240"/>
            <a:ext cx="3592800" cy="2971080"/>
          </a:xfrm>
          <a:prstGeom prst="rect">
            <a:avLst/>
          </a:prstGeom>
          <a:ln w="0">
            <a:noFill/>
          </a:ln>
        </p:spPr>
      </p:pic>
      <p:sp>
        <p:nvSpPr>
          <p:cNvPr id="416" name=""/>
          <p:cNvSpPr/>
          <p:nvPr/>
        </p:nvSpPr>
        <p:spPr>
          <a:xfrm>
            <a:off x="8726760" y="639540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D614D1A-E7F7-48F7-9ED3-836E93B1FA8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C34CA8-73F6-47D5-970D-317D2923C5E7}" type="slidenum">
              <a:t>72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"/>
          <p:cNvSpPr/>
          <p:nvPr/>
        </p:nvSpPr>
        <p:spPr>
          <a:xfrm>
            <a:off x="180000" y="720000"/>
            <a:ext cx="323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Catégorisation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8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8077680" cy="2324160"/>
          </a:xfrm>
          <a:prstGeom prst="rect">
            <a:avLst/>
          </a:prstGeom>
          <a:ln w="0">
            <a:noFill/>
          </a:ln>
        </p:spPr>
      </p:pic>
      <p:sp>
        <p:nvSpPr>
          <p:cNvPr id="419" name=""/>
          <p:cNvSpPr/>
          <p:nvPr/>
        </p:nvSpPr>
        <p:spPr>
          <a:xfrm>
            <a:off x="360000" y="3780000"/>
            <a:ext cx="737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Quand un mot clé apparaît, on le place dans le groupe approprié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0" name="" descr=""/>
          <p:cNvPicPr/>
          <p:nvPr/>
        </p:nvPicPr>
        <p:blipFill>
          <a:blip r:embed="rId2"/>
          <a:srcRect l="0" t="0" r="0" b="47846"/>
          <a:stretch/>
        </p:blipFill>
        <p:spPr>
          <a:xfrm>
            <a:off x="360000" y="4140000"/>
            <a:ext cx="2293560" cy="1792440"/>
          </a:xfrm>
          <a:prstGeom prst="rect">
            <a:avLst/>
          </a:prstGeom>
          <a:ln w="0">
            <a:noFill/>
          </a:ln>
        </p:spPr>
      </p:pic>
      <p:pic>
        <p:nvPicPr>
          <p:cNvPr id="421" name="" descr=""/>
          <p:cNvPicPr/>
          <p:nvPr/>
        </p:nvPicPr>
        <p:blipFill>
          <a:blip r:embed="rId3"/>
          <a:srcRect l="0" t="54198" r="0" b="0"/>
          <a:stretch/>
        </p:blipFill>
        <p:spPr>
          <a:xfrm>
            <a:off x="2739240" y="4359600"/>
            <a:ext cx="2293560" cy="1573200"/>
          </a:xfrm>
          <a:prstGeom prst="rect">
            <a:avLst/>
          </a:prstGeom>
          <a:ln w="0">
            <a:noFill/>
          </a:ln>
        </p:spPr>
      </p:pic>
      <p:sp>
        <p:nvSpPr>
          <p:cNvPr id="422" name=""/>
          <p:cNvSpPr/>
          <p:nvPr/>
        </p:nvSpPr>
        <p:spPr>
          <a:xfrm>
            <a:off x="5220000" y="5580000"/>
            <a:ext cx="179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Reste à trier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"/>
          <p:cNvSpPr/>
          <p:nvPr/>
        </p:nvSpPr>
        <p:spPr>
          <a:xfrm>
            <a:off x="8726760" y="632340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83AC0BB-FB2C-4111-A1F3-D7D41F089CE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6B65C0-8CF2-4557-AA3E-03449D65A396}" type="slidenum">
              <a:t>73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"/>
          <p:cNvSpPr/>
          <p:nvPr/>
        </p:nvSpPr>
        <p:spPr>
          <a:xfrm>
            <a:off x="180000" y="720000"/>
            <a:ext cx="215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360000" y="1800000"/>
            <a:ext cx="341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Lower + Unicode +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360000" y="2520000"/>
            <a:ext cx="34128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 Words avec nltk.corpus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360000" y="3240000"/>
            <a:ext cx="34128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 avec ma liste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360000" y="3973680"/>
            <a:ext cx="34128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Date : durée D10, W5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4140000" y="2797920"/>
            <a:ext cx="4672800" cy="21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Stemming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Rapide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Précis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règle-mécanique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Erreur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d’erreur mais limité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Cas particulier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Gère au cas par cas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 : v, n, a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" descr=""/>
          <p:cNvPicPr/>
          <p:nvPr/>
        </p:nvPicPr>
        <p:blipFill>
          <a:blip r:embed="rId1"/>
          <a:stretch/>
        </p:blipFill>
        <p:spPr>
          <a:xfrm>
            <a:off x="2865960" y="1260000"/>
            <a:ext cx="6126840" cy="342720"/>
          </a:xfrm>
          <a:prstGeom prst="rect">
            <a:avLst/>
          </a:prstGeom>
          <a:ln w="0">
            <a:noFill/>
          </a:ln>
        </p:spPr>
      </p:pic>
      <p:sp>
        <p:nvSpPr>
          <p:cNvPr id="431" name=""/>
          <p:cNvSpPr/>
          <p:nvPr/>
        </p:nvSpPr>
        <p:spPr>
          <a:xfrm>
            <a:off x="8726760" y="632340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37AA626-7359-432C-8A77-8F231BD21E3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CBD1D0-A7D7-45F2-9787-9ED90D527837}" type="slidenum">
              <a:t>74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"/>
          <p:cNvSpPr/>
          <p:nvPr/>
        </p:nvSpPr>
        <p:spPr>
          <a:xfrm>
            <a:off x="1260000" y="1980000"/>
            <a:ext cx="6468120" cy="348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9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06/06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"/>
          <p:cNvSpPr/>
          <p:nvPr/>
        </p:nvSpPr>
        <p:spPr>
          <a:xfrm>
            <a:off x="8654760" y="643248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B2BD747-B3B5-4A4A-B33A-1DDD2F6539D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0D0BD3-1935-41D1-9877-35F75E381EC9}" type="slidenum">
              <a:t>75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"/>
          <p:cNvSpPr/>
          <p:nvPr/>
        </p:nvSpPr>
        <p:spPr>
          <a:xfrm>
            <a:off x="0" y="648000"/>
            <a:ext cx="215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d’étude csv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"/>
          <p:cNvSpPr/>
          <p:nvPr/>
        </p:nvSpPr>
        <p:spPr>
          <a:xfrm>
            <a:off x="180000" y="2772000"/>
            <a:ext cx="4313160" cy="5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Arrange les titres d’Etudes pour coller aux abbréviations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6" name="" descr=""/>
          <p:cNvPicPr/>
          <p:nvPr/>
        </p:nvPicPr>
        <p:blipFill>
          <a:blip r:embed="rId1"/>
          <a:stretch/>
        </p:blipFill>
        <p:spPr>
          <a:xfrm>
            <a:off x="141480" y="4662360"/>
            <a:ext cx="2659680" cy="190800"/>
          </a:xfrm>
          <a:prstGeom prst="rect">
            <a:avLst/>
          </a:prstGeom>
          <a:ln w="0">
            <a:noFill/>
          </a:ln>
        </p:spPr>
      </p:pic>
      <p:pic>
        <p:nvPicPr>
          <p:cNvPr id="437" name="" descr=""/>
          <p:cNvPicPr/>
          <p:nvPr/>
        </p:nvPicPr>
        <p:blipFill>
          <a:blip r:embed="rId2"/>
          <a:stretch/>
        </p:blipFill>
        <p:spPr>
          <a:xfrm>
            <a:off x="3240000" y="4662360"/>
            <a:ext cx="541440" cy="190800"/>
          </a:xfrm>
          <a:prstGeom prst="rect">
            <a:avLst/>
          </a:prstGeom>
          <a:ln w="0">
            <a:noFill/>
          </a:ln>
        </p:spPr>
      </p:pic>
      <p:pic>
        <p:nvPicPr>
          <p:cNvPr id="438" name="" descr=""/>
          <p:cNvPicPr/>
          <p:nvPr/>
        </p:nvPicPr>
        <p:blipFill>
          <a:blip r:embed="rId3"/>
          <a:stretch/>
        </p:blipFill>
        <p:spPr>
          <a:xfrm>
            <a:off x="180000" y="3383640"/>
            <a:ext cx="2393280" cy="1181520"/>
          </a:xfrm>
          <a:prstGeom prst="rect">
            <a:avLst/>
          </a:prstGeom>
          <a:ln w="0">
            <a:noFill/>
          </a:ln>
        </p:spPr>
      </p:pic>
      <p:sp>
        <p:nvSpPr>
          <p:cNvPr id="439" name=""/>
          <p:cNvSpPr/>
          <p:nvPr/>
        </p:nvSpPr>
        <p:spPr>
          <a:xfrm>
            <a:off x="2880000" y="4752000"/>
            <a:ext cx="36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0" name=""/>
          <p:cNvSpPr/>
          <p:nvPr/>
        </p:nvSpPr>
        <p:spPr>
          <a:xfrm>
            <a:off x="72000" y="1224000"/>
            <a:ext cx="546624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les Short Title dans le csv d’origine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1" name="" descr=""/>
          <p:cNvPicPr/>
          <p:nvPr/>
        </p:nvPicPr>
        <p:blipFill>
          <a:blip r:embed="rId4"/>
          <a:stretch/>
        </p:blipFill>
        <p:spPr>
          <a:xfrm>
            <a:off x="108000" y="1563120"/>
            <a:ext cx="5213160" cy="770040"/>
          </a:xfrm>
          <a:prstGeom prst="rect">
            <a:avLst/>
          </a:prstGeom>
          <a:ln w="0">
            <a:noFill/>
          </a:ln>
        </p:spPr>
      </p:pic>
      <p:sp>
        <p:nvSpPr>
          <p:cNvPr id="442" name=""/>
          <p:cNvSpPr/>
          <p:nvPr/>
        </p:nvSpPr>
        <p:spPr>
          <a:xfrm>
            <a:off x="4680000" y="2880000"/>
            <a:ext cx="4457160" cy="85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dans le JSON d’acronymes si on a les noms d’étude, si oui on remplit la colonne Acronymes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3" name="" descr=""/>
          <p:cNvPicPr/>
          <p:nvPr/>
        </p:nvPicPr>
        <p:blipFill>
          <a:blip r:embed="rId5"/>
          <a:stretch/>
        </p:blipFill>
        <p:spPr>
          <a:xfrm>
            <a:off x="5518440" y="722880"/>
            <a:ext cx="3546720" cy="1566720"/>
          </a:xfrm>
          <a:prstGeom prst="rect">
            <a:avLst/>
          </a:prstGeom>
          <a:ln w="0">
            <a:noFill/>
          </a:ln>
        </p:spPr>
      </p:pic>
      <p:pic>
        <p:nvPicPr>
          <p:cNvPr id="444" name="" descr=""/>
          <p:cNvPicPr/>
          <p:nvPr/>
        </p:nvPicPr>
        <p:blipFill>
          <a:blip r:embed="rId6"/>
          <a:stretch/>
        </p:blipFill>
        <p:spPr>
          <a:xfrm>
            <a:off x="4392000" y="3996000"/>
            <a:ext cx="4458240" cy="1783440"/>
          </a:xfrm>
          <a:prstGeom prst="rect">
            <a:avLst/>
          </a:prstGeom>
          <a:ln w="0">
            <a:noFill/>
          </a:ln>
        </p:spPr>
      </p:pic>
      <p:sp>
        <p:nvSpPr>
          <p:cNvPr id="445" name=""/>
          <p:cNvSpPr/>
          <p:nvPr/>
        </p:nvSpPr>
        <p:spPr>
          <a:xfrm>
            <a:off x="8726760" y="628740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A984B12-8E48-4293-BA94-23ADC444DEE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808188-5E58-43DB-A55E-2CA81894ADA9}" type="slidenum">
              <a:t>76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"/>
          <p:cNvSpPr/>
          <p:nvPr/>
        </p:nvSpPr>
        <p:spPr>
          <a:xfrm>
            <a:off x="8727480" y="630792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078D3C6-67B6-45A9-AA97-A624B2D3692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"/>
          <p:cNvSpPr/>
          <p:nvPr/>
        </p:nvSpPr>
        <p:spPr>
          <a:xfrm>
            <a:off x="0" y="720000"/>
            <a:ext cx="269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 des abréviations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"/>
          <p:cNvSpPr/>
          <p:nvPr/>
        </p:nvSpPr>
        <p:spPr>
          <a:xfrm>
            <a:off x="180000" y="1440000"/>
            <a:ext cx="395316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lit ligne par ligne le pdf jusqu’à trouver ‘glossary’ ou ‘abbreviation’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"/>
          <p:cNvSpPr/>
          <p:nvPr/>
        </p:nvSpPr>
        <p:spPr>
          <a:xfrm>
            <a:off x="3780000" y="1800000"/>
            <a:ext cx="10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0" name=""/>
          <p:cNvSpPr/>
          <p:nvPr/>
        </p:nvSpPr>
        <p:spPr>
          <a:xfrm>
            <a:off x="5040000" y="1440000"/>
            <a:ext cx="3053160" cy="5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note le numéro de page pour l’extraction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"/>
          <p:cNvSpPr/>
          <p:nvPr/>
        </p:nvSpPr>
        <p:spPr>
          <a:xfrm>
            <a:off x="360000" y="2700000"/>
            <a:ext cx="3413160" cy="136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Après l’extraction, on regarde si les lignes sont conformes à notre forme voulu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ABC : Adsq Bdsq Cdqsd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(ou ‘ ’ \t)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"/>
          <p:cNvSpPr/>
          <p:nvPr/>
        </p:nvSpPr>
        <p:spPr>
          <a:xfrm>
            <a:off x="3600000" y="3240000"/>
            <a:ext cx="16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3" name=""/>
          <p:cNvSpPr/>
          <p:nvPr/>
        </p:nvSpPr>
        <p:spPr>
          <a:xfrm>
            <a:off x="5400000" y="2880000"/>
            <a:ext cx="269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alors l’acronyme et la definition avec du 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" descr=""/>
          <p:cNvPicPr/>
          <p:nvPr/>
        </p:nvPicPr>
        <p:blipFill>
          <a:blip r:embed="rId1"/>
          <a:stretch/>
        </p:blipFill>
        <p:spPr>
          <a:xfrm>
            <a:off x="72000" y="4290840"/>
            <a:ext cx="4493160" cy="1462320"/>
          </a:xfrm>
          <a:prstGeom prst="rect">
            <a:avLst/>
          </a:prstGeom>
          <a:ln w="0">
            <a:noFill/>
          </a:ln>
        </p:spPr>
      </p:pic>
      <p:pic>
        <p:nvPicPr>
          <p:cNvPr id="455" name="" descr=""/>
          <p:cNvPicPr/>
          <p:nvPr/>
        </p:nvPicPr>
        <p:blipFill>
          <a:blip r:embed="rId2"/>
          <a:stretch/>
        </p:blipFill>
        <p:spPr>
          <a:xfrm>
            <a:off x="5153040" y="4680000"/>
            <a:ext cx="3984120" cy="831600"/>
          </a:xfrm>
          <a:prstGeom prst="rect">
            <a:avLst/>
          </a:prstGeom>
          <a:ln w="0">
            <a:noFill/>
          </a:ln>
        </p:spPr>
      </p:pic>
      <p:sp>
        <p:nvSpPr>
          <p:cNvPr id="456" name=""/>
          <p:cNvSpPr/>
          <p:nvPr/>
        </p:nvSpPr>
        <p:spPr>
          <a:xfrm>
            <a:off x="4680000" y="5040000"/>
            <a:ext cx="36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C1C35A-FA6B-4166-B792-5C875A3248FD}" type="slidenum">
              <a:t>77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"/>
          <p:cNvSpPr/>
          <p:nvPr/>
        </p:nvSpPr>
        <p:spPr>
          <a:xfrm>
            <a:off x="180000" y="720000"/>
            <a:ext cx="341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 extrait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"/>
          <p:cNvSpPr/>
          <p:nvPr/>
        </p:nvSpPr>
        <p:spPr>
          <a:xfrm>
            <a:off x="360000" y="3060000"/>
            <a:ext cx="521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d’avoir des correspondance exacte entre les clés  : on n’y touche pas à part pour lower() et retirer les \n, \t et ‘ ‘ en trop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>
            <a:off x="360000" y="4500000"/>
            <a:ext cx="5573160" cy="5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Tous ce qu’on ne veut pas est mis dans OTHER{}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360000" y="1512000"/>
            <a:ext cx="737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Fichier d’entrée : txt avec toutes les sections uniques ligne par ligne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1 : Fichier de sortie : txt avec des catégories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2 : Fichier de sortie : JSON avec appartenance aux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360000" y="5400000"/>
            <a:ext cx="37731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Questions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"/>
          <p:cNvSpPr/>
          <p:nvPr/>
        </p:nvSpPr>
        <p:spPr>
          <a:xfrm>
            <a:off x="8748000" y="626400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FEBB649-54C3-46A9-B9E4-E5F64E66124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AE0E6C-E12E-4885-B2B8-D7D388452A03}" type="slidenum">
              <a:t>78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"/>
          <p:cNvSpPr/>
          <p:nvPr/>
        </p:nvSpPr>
        <p:spPr>
          <a:xfrm>
            <a:off x="180000" y="720000"/>
            <a:ext cx="179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"/>
          <p:cNvSpPr/>
          <p:nvPr/>
        </p:nvSpPr>
        <p:spPr>
          <a:xfrm>
            <a:off x="180000" y="1377720"/>
            <a:ext cx="3773160" cy="5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Acronyme avec specifié et global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(Suppression si entre parenthèse)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"/>
          <p:cNvSpPr/>
          <p:nvPr/>
        </p:nvSpPr>
        <p:spPr>
          <a:xfrm>
            <a:off x="180000" y="2052000"/>
            <a:ext cx="377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Lemmatisation (reprise du code)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"/>
          <p:cNvSpPr/>
          <p:nvPr/>
        </p:nvSpPr>
        <p:spPr>
          <a:xfrm>
            <a:off x="180000" y="2520000"/>
            <a:ext cx="377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Normalisation unicode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"/>
          <p:cNvSpPr/>
          <p:nvPr/>
        </p:nvSpPr>
        <p:spPr>
          <a:xfrm>
            <a:off x="180000" y="3060000"/>
            <a:ext cx="413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4. Nettoyage ponctuation (supprimer -)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"/>
          <p:cNvSpPr/>
          <p:nvPr/>
        </p:nvSpPr>
        <p:spPr>
          <a:xfrm>
            <a:off x="180000" y="3600000"/>
            <a:ext cx="377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5. Lower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"/>
          <p:cNvSpPr/>
          <p:nvPr/>
        </p:nvSpPr>
        <p:spPr>
          <a:xfrm>
            <a:off x="180000" y="4144320"/>
            <a:ext cx="377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6. Pattern Day / Week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"/>
          <p:cNvSpPr/>
          <p:nvPr/>
        </p:nvSpPr>
        <p:spPr>
          <a:xfrm>
            <a:off x="180000" y="4680000"/>
            <a:ext cx="377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7. Stop words + lettre seul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"/>
          <p:cNvSpPr/>
          <p:nvPr/>
        </p:nvSpPr>
        <p:spPr>
          <a:xfrm>
            <a:off x="180000" y="5220000"/>
            <a:ext cx="377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8. Chiffres et Nombres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"/>
          <p:cNvSpPr/>
          <p:nvPr/>
        </p:nvSpPr>
        <p:spPr>
          <a:xfrm>
            <a:off x="5580360" y="2160000"/>
            <a:ext cx="107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Ordre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"/>
          <p:cNvSpPr/>
          <p:nvPr/>
        </p:nvSpPr>
        <p:spPr>
          <a:xfrm>
            <a:off x="4680000" y="4140000"/>
            <a:ext cx="269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Supprimer temporalité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"/>
          <p:cNvSpPr/>
          <p:nvPr/>
        </p:nvSpPr>
        <p:spPr>
          <a:xfrm>
            <a:off x="8727480" y="627084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5BB4794-A971-4F7C-A229-C9F15F79CCD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"/>
          <p:cNvSpPr/>
          <p:nvPr/>
        </p:nvSpPr>
        <p:spPr>
          <a:xfrm>
            <a:off x="4680000" y="4680000"/>
            <a:ext cx="3233160" cy="85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Est-ce qu’on resupprime les mots apparaissant trop de fois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>
            <a:off x="4860360" y="1017720"/>
            <a:ext cx="3773160" cy="5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supprime les titres et on regroupe les parties par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5FAB9F-1A39-4F6A-BE27-DFFDAA8FDDE9}" type="slidenum">
              <a:t>79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6120" cy="34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Embellissement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Espace réservé du contenu 3"/>
          <p:cNvSpPr/>
          <p:nvPr/>
        </p:nvSpPr>
        <p:spPr>
          <a:xfrm>
            <a:off x="648000" y="836640"/>
            <a:ext cx="8159760" cy="52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Plusieurs choix possible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Objectifs : Récupérer ce qui nous intéresse dans les fichiers txt → regex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1. Les Titres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2. Les paragraphes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Tout les textes entre la fin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d'un titre valide et le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début du titre suivant,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avec un nettoyage des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sauts de ligne multiples.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Améliorations envisageables :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Meilleur règles pour la récupération des paragraphes en cours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Améliorations du regex pour extraire véritablement ce qu’il nous faut (plus de précisions)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3960000" y="1800000"/>
            <a:ext cx="4606560" cy="3039840"/>
          </a:xfrm>
          <a:prstGeom prst="rect">
            <a:avLst/>
          </a:prstGeom>
          <a:ln w="0">
            <a:noFill/>
          </a:ln>
        </p:spPr>
      </p:pic>
      <p:sp>
        <p:nvSpPr>
          <p:cNvPr id="99" name=""/>
          <p:cNvSpPr/>
          <p:nvPr/>
        </p:nvSpPr>
        <p:spPr>
          <a:xfrm>
            <a:off x="8820360" y="6431040"/>
            <a:ext cx="36900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EA18211-069F-4012-98C6-2C2194EC058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E3F96A-D8E1-459B-94FB-F99F86DFB37A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"/>
          <p:cNvSpPr/>
          <p:nvPr/>
        </p:nvSpPr>
        <p:spPr>
          <a:xfrm>
            <a:off x="1260000" y="1980000"/>
            <a:ext cx="7014600" cy="348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10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12/06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"/>
          <p:cNvSpPr/>
          <p:nvPr/>
        </p:nvSpPr>
        <p:spPr>
          <a:xfrm>
            <a:off x="8654760" y="643248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03179B9-DC8D-4272-B0EF-0FC19E68996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84160A-630F-442E-AC16-AA66938B39AD}" type="slidenum">
              <a:t>80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"/>
          <p:cNvSpPr/>
          <p:nvPr/>
        </p:nvSpPr>
        <p:spPr>
          <a:xfrm>
            <a:off x="180000" y="720000"/>
            <a:ext cx="32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Trouver Acronyme manquant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"/>
          <p:cNvSpPr/>
          <p:nvPr/>
        </p:nvSpPr>
        <p:spPr>
          <a:xfrm>
            <a:off x="540000" y="1440000"/>
            <a:ext cx="359424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Tous les mots uniquement en majuscule de 6 lettres ou moins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"/>
          <p:cNvSpPr/>
          <p:nvPr/>
        </p:nvSpPr>
        <p:spPr>
          <a:xfrm>
            <a:off x="5220000" y="1440000"/>
            <a:ext cx="359424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Tous les mots contenant au moins 2 majuscules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2" name="" descr=""/>
          <p:cNvPicPr/>
          <p:nvPr/>
        </p:nvPicPr>
        <p:blipFill>
          <a:blip r:embed="rId1"/>
          <a:stretch/>
        </p:blipFill>
        <p:spPr>
          <a:xfrm>
            <a:off x="4896000" y="2088000"/>
            <a:ext cx="4086000" cy="687240"/>
          </a:xfrm>
          <a:prstGeom prst="rect">
            <a:avLst/>
          </a:prstGeom>
          <a:ln w="0">
            <a:noFill/>
          </a:ln>
        </p:spPr>
      </p:pic>
      <p:sp>
        <p:nvSpPr>
          <p:cNvPr id="483" name=""/>
          <p:cNvSpPr/>
          <p:nvPr/>
        </p:nvSpPr>
        <p:spPr>
          <a:xfrm>
            <a:off x="5940000" y="2880000"/>
            <a:ext cx="161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Trop de faux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"/>
          <p:cNvSpPr/>
          <p:nvPr/>
        </p:nvSpPr>
        <p:spPr>
          <a:xfrm>
            <a:off x="0" y="2772000"/>
            <a:ext cx="48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doit en manquer mais bien dans l’ensemble.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 récupère 333 dont des mots en maj et des titres.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5" name="" descr=""/>
          <p:cNvPicPr/>
          <p:nvPr/>
        </p:nvPicPr>
        <p:blipFill>
          <a:blip r:embed="rId2"/>
          <a:stretch/>
        </p:blipFill>
        <p:spPr>
          <a:xfrm>
            <a:off x="180000" y="4320000"/>
            <a:ext cx="4779360" cy="1563480"/>
          </a:xfrm>
          <a:prstGeom prst="rect">
            <a:avLst/>
          </a:prstGeom>
          <a:ln w="0">
            <a:noFill/>
          </a:ln>
        </p:spPr>
      </p:pic>
      <p:sp>
        <p:nvSpPr>
          <p:cNvPr id="486" name=""/>
          <p:cNvSpPr/>
          <p:nvPr/>
        </p:nvSpPr>
        <p:spPr>
          <a:xfrm>
            <a:off x="182880" y="3960000"/>
            <a:ext cx="485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Nouveau site trouvé avec wayback machine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"/>
          <p:cNvSpPr/>
          <p:nvPr/>
        </p:nvSpPr>
        <p:spPr>
          <a:xfrm>
            <a:off x="0" y="5877360"/>
            <a:ext cx="9138240" cy="2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https://web.archive.org/web/20170512021827/http://www.spinalcord.org:80/resource-center/askus/index.php?pg=kb.page&amp;id=1413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"/>
          <p:cNvSpPr/>
          <p:nvPr/>
        </p:nvSpPr>
        <p:spPr>
          <a:xfrm>
            <a:off x="5040000" y="5040000"/>
            <a:ext cx="7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"/>
          <p:cNvSpPr/>
          <p:nvPr/>
        </p:nvSpPr>
        <p:spPr>
          <a:xfrm>
            <a:off x="5904000" y="3960000"/>
            <a:ext cx="2694240" cy="136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passe à 299 acronymes restants mais avec des faux acronymes (mauvaises définitions)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0" name="" descr=""/>
          <p:cNvPicPr/>
          <p:nvPr/>
        </p:nvPicPr>
        <p:blipFill>
          <a:blip r:embed="rId3"/>
          <a:stretch/>
        </p:blipFill>
        <p:spPr>
          <a:xfrm>
            <a:off x="5040000" y="5400000"/>
            <a:ext cx="2442240" cy="224640"/>
          </a:xfrm>
          <a:prstGeom prst="rect">
            <a:avLst/>
          </a:prstGeom>
          <a:ln w="0">
            <a:noFill/>
          </a:ln>
        </p:spPr>
      </p:pic>
      <p:pic>
        <p:nvPicPr>
          <p:cNvPr id="491" name="" descr=""/>
          <p:cNvPicPr/>
          <p:nvPr/>
        </p:nvPicPr>
        <p:blipFill>
          <a:blip r:embed="rId4"/>
          <a:stretch/>
        </p:blipFill>
        <p:spPr>
          <a:xfrm>
            <a:off x="7560000" y="5410800"/>
            <a:ext cx="1542240" cy="174240"/>
          </a:xfrm>
          <a:prstGeom prst="rect">
            <a:avLst/>
          </a:prstGeom>
          <a:ln w="0">
            <a:noFill/>
          </a:ln>
        </p:spPr>
      </p:pic>
      <p:sp>
        <p:nvSpPr>
          <p:cNvPr id="492" name=""/>
          <p:cNvSpPr/>
          <p:nvPr/>
        </p:nvSpPr>
        <p:spPr>
          <a:xfrm>
            <a:off x="8748000" y="630936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D2713CB-198E-46B3-A57C-9B2FB70C3A4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3" name="" descr=""/>
          <p:cNvPicPr/>
          <p:nvPr/>
        </p:nvPicPr>
        <p:blipFill>
          <a:blip r:embed="rId5"/>
          <a:stretch/>
        </p:blipFill>
        <p:spPr>
          <a:xfrm>
            <a:off x="432000" y="2160000"/>
            <a:ext cx="3414600" cy="554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91FD6C-5E09-4040-9E16-E28E85E5022E}" type="slidenum">
              <a:t>81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"/>
          <p:cNvSpPr/>
          <p:nvPr/>
        </p:nvSpPr>
        <p:spPr>
          <a:xfrm>
            <a:off x="180000" y="2520360"/>
            <a:ext cx="395460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 flags=re.IGNORECASE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"/>
          <p:cNvSpPr/>
          <p:nvPr/>
        </p:nvSpPr>
        <p:spPr>
          <a:xfrm>
            <a:off x="2592000" y="720000"/>
            <a:ext cx="32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Augmenter Base d’acronymes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>
            <a:off x="180000" y="720000"/>
            <a:ext cx="179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le supprime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"/>
          <p:cNvSpPr/>
          <p:nvPr/>
        </p:nvSpPr>
        <p:spPr>
          <a:xfrm>
            <a:off x="1872000" y="900000"/>
            <a:ext cx="7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"/>
          <p:cNvSpPr/>
          <p:nvPr/>
        </p:nvSpPr>
        <p:spPr>
          <a:xfrm>
            <a:off x="0" y="1584000"/>
            <a:ext cx="935424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 base on supprime les acronymes entre parenthèse pour ne pas doubler les définitions (mais seulement ceux qu’on connaît) → On les récupère avant de les supprimer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1"/>
          <a:stretch/>
        </p:blipFill>
        <p:spPr>
          <a:xfrm>
            <a:off x="864000" y="1224000"/>
            <a:ext cx="2993040" cy="318240"/>
          </a:xfrm>
          <a:prstGeom prst="rect">
            <a:avLst/>
          </a:prstGeom>
          <a:ln w="0">
            <a:noFill/>
          </a:ln>
        </p:spPr>
      </p:pic>
      <p:sp>
        <p:nvSpPr>
          <p:cNvPr id="500" name=""/>
          <p:cNvSpPr/>
          <p:nvPr/>
        </p:nvSpPr>
        <p:spPr>
          <a:xfrm>
            <a:off x="5364000" y="1201680"/>
            <a:ext cx="262224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passe de 333 à 258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"/>
          <p:cNvSpPr/>
          <p:nvPr/>
        </p:nvSpPr>
        <p:spPr>
          <a:xfrm>
            <a:off x="8726760" y="628812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913911B-9FF7-476C-B3F8-63A1ADAA0EC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"/>
          <p:cNvSpPr/>
          <p:nvPr/>
        </p:nvSpPr>
        <p:spPr>
          <a:xfrm>
            <a:off x="360000" y="3101760"/>
            <a:ext cx="413460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avait mis ignorecase pour récupérer tous les acronymes possibles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3" name="" descr=""/>
          <p:cNvPicPr/>
          <p:nvPr/>
        </p:nvPicPr>
        <p:blipFill>
          <a:blip r:embed="rId2"/>
          <a:stretch/>
        </p:blipFill>
        <p:spPr>
          <a:xfrm>
            <a:off x="447840" y="3960000"/>
            <a:ext cx="2426760" cy="271440"/>
          </a:xfrm>
          <a:prstGeom prst="rect">
            <a:avLst/>
          </a:prstGeom>
          <a:ln w="0">
            <a:noFill/>
          </a:ln>
        </p:spPr>
      </p:pic>
      <p:sp>
        <p:nvSpPr>
          <p:cNvPr id="504" name=""/>
          <p:cNvSpPr/>
          <p:nvPr/>
        </p:nvSpPr>
        <p:spPr>
          <a:xfrm>
            <a:off x="5220000" y="2447280"/>
            <a:ext cx="2694600" cy="70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ALL : acute lymphoblastic leukemia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"/>
          <p:cNvSpPr/>
          <p:nvPr/>
        </p:nvSpPr>
        <p:spPr>
          <a:xfrm>
            <a:off x="3528000" y="4617720"/>
            <a:ext cx="179460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IT : Intrathecal injections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6" name="" descr=""/>
          <p:cNvPicPr/>
          <p:nvPr/>
        </p:nvPicPr>
        <p:blipFill>
          <a:blip r:embed="rId3"/>
          <a:stretch/>
        </p:blipFill>
        <p:spPr>
          <a:xfrm>
            <a:off x="5328360" y="4500000"/>
            <a:ext cx="3126240" cy="237960"/>
          </a:xfrm>
          <a:prstGeom prst="rect">
            <a:avLst/>
          </a:prstGeom>
          <a:ln w="0">
            <a:noFill/>
          </a:ln>
        </p:spPr>
      </p:pic>
      <p:pic>
        <p:nvPicPr>
          <p:cNvPr id="507" name="" descr=""/>
          <p:cNvPicPr/>
          <p:nvPr/>
        </p:nvPicPr>
        <p:blipFill>
          <a:blip r:embed="rId4"/>
          <a:stretch/>
        </p:blipFill>
        <p:spPr>
          <a:xfrm>
            <a:off x="5328000" y="5004000"/>
            <a:ext cx="3594600" cy="210600"/>
          </a:xfrm>
          <a:prstGeom prst="rect">
            <a:avLst/>
          </a:prstGeom>
          <a:ln w="0">
            <a:noFill/>
          </a:ln>
        </p:spPr>
      </p:pic>
      <p:pic>
        <p:nvPicPr>
          <p:cNvPr id="508" name="" descr=""/>
          <p:cNvPicPr/>
          <p:nvPr/>
        </p:nvPicPr>
        <p:blipFill>
          <a:blip r:embed="rId5"/>
          <a:stretch/>
        </p:blipFill>
        <p:spPr>
          <a:xfrm>
            <a:off x="4140000" y="3153960"/>
            <a:ext cx="4909320" cy="260640"/>
          </a:xfrm>
          <a:prstGeom prst="rect">
            <a:avLst/>
          </a:prstGeom>
          <a:ln w="0">
            <a:noFill/>
          </a:ln>
        </p:spPr>
      </p:pic>
      <p:pic>
        <p:nvPicPr>
          <p:cNvPr id="509" name="" descr=""/>
          <p:cNvPicPr/>
          <p:nvPr/>
        </p:nvPicPr>
        <p:blipFill>
          <a:blip r:embed="rId6"/>
          <a:stretch/>
        </p:blipFill>
        <p:spPr>
          <a:xfrm>
            <a:off x="4140000" y="3600000"/>
            <a:ext cx="4854600" cy="215280"/>
          </a:xfrm>
          <a:prstGeom prst="rect">
            <a:avLst/>
          </a:prstGeom>
          <a:ln w="0">
            <a:noFill/>
          </a:ln>
        </p:spPr>
      </p:pic>
      <p:pic>
        <p:nvPicPr>
          <p:cNvPr id="510" name="" descr=""/>
          <p:cNvPicPr/>
          <p:nvPr/>
        </p:nvPicPr>
        <p:blipFill>
          <a:blip r:embed="rId7"/>
          <a:stretch/>
        </p:blipFill>
        <p:spPr>
          <a:xfrm>
            <a:off x="208440" y="5040000"/>
            <a:ext cx="2486160" cy="230400"/>
          </a:xfrm>
          <a:prstGeom prst="rect">
            <a:avLst/>
          </a:prstGeom>
          <a:ln w="0">
            <a:noFill/>
          </a:ln>
        </p:spPr>
      </p:pic>
      <p:pic>
        <p:nvPicPr>
          <p:cNvPr id="511" name="" descr=""/>
          <p:cNvPicPr/>
          <p:nvPr/>
        </p:nvPicPr>
        <p:blipFill>
          <a:blip r:embed="rId8"/>
          <a:stretch/>
        </p:blipFill>
        <p:spPr>
          <a:xfrm>
            <a:off x="281520" y="5724000"/>
            <a:ext cx="2341080" cy="237960"/>
          </a:xfrm>
          <a:prstGeom prst="rect">
            <a:avLst/>
          </a:prstGeom>
          <a:ln w="0">
            <a:noFill/>
          </a:ln>
        </p:spPr>
      </p:pic>
      <p:sp>
        <p:nvSpPr>
          <p:cNvPr id="512" name=""/>
          <p:cNvSpPr/>
          <p:nvPr/>
        </p:nvSpPr>
        <p:spPr>
          <a:xfrm>
            <a:off x="1260000" y="5328000"/>
            <a:ext cx="36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"/>
          <p:cNvSpPr/>
          <p:nvPr/>
        </p:nvSpPr>
        <p:spPr>
          <a:xfrm>
            <a:off x="0" y="4500000"/>
            <a:ext cx="305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ignorecase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B2147D-22EE-43F0-B411-A42CAEC6D2E2}" type="slidenum">
              <a:t>82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"/>
          <p:cNvSpPr/>
          <p:nvPr/>
        </p:nvSpPr>
        <p:spPr>
          <a:xfrm>
            <a:off x="36000" y="648000"/>
            <a:ext cx="211824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validées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"/>
          <p:cNvSpPr/>
          <p:nvPr/>
        </p:nvSpPr>
        <p:spPr>
          <a:xfrm>
            <a:off x="180000" y="1197720"/>
            <a:ext cx="251424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TITLE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Name + Title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"/>
          <p:cNvSpPr/>
          <p:nvPr/>
        </p:nvSpPr>
        <p:spPr>
          <a:xfrm>
            <a:off x="2700000" y="1201320"/>
            <a:ext cx="3054240" cy="110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 CRITERIA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 + Pre Inclusion + population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"/>
          <p:cNvSpPr/>
          <p:nvPr/>
        </p:nvSpPr>
        <p:spPr>
          <a:xfrm>
            <a:off x="5940000" y="1189800"/>
            <a:ext cx="3054240" cy="9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EXCLUSION CRITERIA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Non Inclusion + Exclusion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"/>
          <p:cNvSpPr/>
          <p:nvPr/>
        </p:nvSpPr>
        <p:spPr>
          <a:xfrm>
            <a:off x="0" y="2808000"/>
            <a:ext cx="287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JUSTIFICATION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Background + Rationale + Scientific justification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"/>
          <p:cNvSpPr/>
          <p:nvPr/>
        </p:nvSpPr>
        <p:spPr>
          <a:xfrm>
            <a:off x="3264840" y="2808000"/>
            <a:ext cx="2129400" cy="10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STATISTICAL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Statistical + analysis + sample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"/>
          <p:cNvSpPr/>
          <p:nvPr/>
        </p:nvSpPr>
        <p:spPr>
          <a:xfrm>
            <a:off x="5940000" y="2785320"/>
            <a:ext cx="3054240" cy="91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 + end-points +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assessment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"/>
          <p:cNvSpPr/>
          <p:nvPr/>
        </p:nvSpPr>
        <p:spPr>
          <a:xfrm>
            <a:off x="1967040" y="4364280"/>
            <a:ext cx="143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DESIGN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Design + Method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"/>
          <p:cNvSpPr/>
          <p:nvPr/>
        </p:nvSpPr>
        <p:spPr>
          <a:xfrm>
            <a:off x="4685400" y="4222440"/>
            <a:ext cx="1915560" cy="162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 + Transplant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Intervention +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Experimental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"/>
          <p:cNvSpPr/>
          <p:nvPr/>
        </p:nvSpPr>
        <p:spPr>
          <a:xfrm>
            <a:off x="8748000" y="626400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A0CB200-FF48-452C-849C-E7AA23FF908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B4A66B-B9E5-4F10-A230-431726B758AD}" type="slidenum">
              <a:t>83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"/>
          <p:cNvSpPr/>
          <p:nvPr/>
        </p:nvSpPr>
        <p:spPr>
          <a:xfrm>
            <a:off x="36000" y="720000"/>
            <a:ext cx="3198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potentiels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"/>
          <p:cNvSpPr/>
          <p:nvPr/>
        </p:nvSpPr>
        <p:spPr>
          <a:xfrm>
            <a:off x="360000" y="1440000"/>
            <a:ext cx="1074240" cy="7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RISKS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Risks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"/>
          <p:cNvSpPr/>
          <p:nvPr/>
        </p:nvSpPr>
        <p:spPr>
          <a:xfrm>
            <a:off x="1980000" y="1440000"/>
            <a:ext cx="2694240" cy="67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EXPECTED BENFITS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Expected benefits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"/>
          <p:cNvSpPr/>
          <p:nvPr/>
        </p:nvSpPr>
        <p:spPr>
          <a:xfrm>
            <a:off x="5220000" y="1440000"/>
            <a:ext cx="2262240" cy="136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 BIS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Comparator +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Control group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Therapy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Leukemia- oriented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"/>
          <p:cNvSpPr/>
          <p:nvPr/>
        </p:nvSpPr>
        <p:spPr>
          <a:xfrm>
            <a:off x="340920" y="2880000"/>
            <a:ext cx="3973320" cy="110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Practical +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interventions (Treatment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"/>
          <p:cNvSpPr/>
          <p:nvPr/>
        </p:nvSpPr>
        <p:spPr>
          <a:xfrm>
            <a:off x="8762760" y="628812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B94A232-C127-4EE5-A6BF-C44D04B4C52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88CCC2-7A51-481B-AB58-D9733B26BE6C}" type="slidenum">
              <a:t>84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"/>
          <p:cNvSpPr/>
          <p:nvPr/>
        </p:nvSpPr>
        <p:spPr>
          <a:xfrm>
            <a:off x="353160" y="1453320"/>
            <a:ext cx="149652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NUMBERS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Number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"/>
          <p:cNvSpPr/>
          <p:nvPr/>
        </p:nvSpPr>
        <p:spPr>
          <a:xfrm>
            <a:off x="36000" y="720000"/>
            <a:ext cx="3198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à voir ou refusées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"/>
          <p:cNvSpPr/>
          <p:nvPr/>
        </p:nvSpPr>
        <p:spPr>
          <a:xfrm>
            <a:off x="2160000" y="1452600"/>
            <a:ext cx="215424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SITES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Centers + Sites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"/>
          <p:cNvSpPr/>
          <p:nvPr/>
        </p:nvSpPr>
        <p:spPr>
          <a:xfrm>
            <a:off x="6480000" y="1440000"/>
            <a:ext cx="1794240" cy="110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PEOPLE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Coordinating + Director + Committee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"/>
          <p:cNvSpPr/>
          <p:nvPr/>
        </p:nvSpPr>
        <p:spPr>
          <a:xfrm>
            <a:off x="360000" y="2633400"/>
            <a:ext cx="3414240" cy="67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DSMB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Data Safety Monitoring Board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"/>
          <p:cNvSpPr/>
          <p:nvPr/>
        </p:nvSpPr>
        <p:spPr>
          <a:xfrm>
            <a:off x="360000" y="3537720"/>
            <a:ext cx="205092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SHORT TITLE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Short/Abbreviation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"/>
          <p:cNvSpPr/>
          <p:nvPr/>
        </p:nvSpPr>
        <p:spPr>
          <a:xfrm>
            <a:off x="2952360" y="4491360"/>
            <a:ext cx="2441880" cy="90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MONETARY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Sponsor + Monetary + Funding + Budget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"/>
          <p:cNvSpPr/>
          <p:nvPr/>
        </p:nvSpPr>
        <p:spPr>
          <a:xfrm>
            <a:off x="4140000" y="1453680"/>
            <a:ext cx="2251440" cy="88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DURATION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Period + Duration + Schedule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"/>
          <p:cNvSpPr/>
          <p:nvPr/>
        </p:nvSpPr>
        <p:spPr>
          <a:xfrm>
            <a:off x="360000" y="4500000"/>
            <a:ext cx="21542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INFORMATIONS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SAE + EU-CT + Category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"/>
          <p:cNvSpPr/>
          <p:nvPr/>
        </p:nvSpPr>
        <p:spPr>
          <a:xfrm>
            <a:off x="4140000" y="2592000"/>
            <a:ext cx="4115520" cy="143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SPECIFIC: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ASPARAGINASE- Oriented assays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Add-on studies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MRD monitoring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Device(s) under investigation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"/>
          <p:cNvSpPr/>
          <p:nvPr/>
        </p:nvSpPr>
        <p:spPr>
          <a:xfrm>
            <a:off x="8762760" y="625212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71D41B7-D190-4AF2-B709-F6FEA20CA64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9DF97F-9C3E-4538-94F3-61C45A5B796D}" type="slidenum">
              <a:t>85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"/>
          <p:cNvSpPr/>
          <p:nvPr/>
        </p:nvSpPr>
        <p:spPr>
          <a:xfrm>
            <a:off x="180000" y="720000"/>
            <a:ext cx="521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Plusieurs Sections vides dans plusieurs études 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2" name="" descr=""/>
          <p:cNvPicPr/>
          <p:nvPr/>
        </p:nvPicPr>
        <p:blipFill>
          <a:blip r:embed="rId1"/>
          <a:stretch/>
        </p:blipFill>
        <p:spPr>
          <a:xfrm>
            <a:off x="273240" y="1693800"/>
            <a:ext cx="3141360" cy="2188800"/>
          </a:xfrm>
          <a:prstGeom prst="rect">
            <a:avLst/>
          </a:prstGeom>
          <a:ln w="0">
            <a:noFill/>
          </a:ln>
        </p:spPr>
      </p:pic>
      <p:pic>
        <p:nvPicPr>
          <p:cNvPr id="543" name="" descr=""/>
          <p:cNvPicPr/>
          <p:nvPr/>
        </p:nvPicPr>
        <p:blipFill>
          <a:blip r:embed="rId2"/>
          <a:stretch/>
        </p:blipFill>
        <p:spPr>
          <a:xfrm>
            <a:off x="3935520" y="1571760"/>
            <a:ext cx="3619080" cy="2634840"/>
          </a:xfrm>
          <a:prstGeom prst="rect">
            <a:avLst/>
          </a:prstGeom>
          <a:ln w="0">
            <a:noFill/>
          </a:ln>
        </p:spPr>
      </p:pic>
      <p:sp>
        <p:nvSpPr>
          <p:cNvPr id="544" name=""/>
          <p:cNvSpPr/>
          <p:nvPr/>
        </p:nvSpPr>
        <p:spPr>
          <a:xfrm>
            <a:off x="180000" y="1260000"/>
            <a:ext cx="269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 : SONIMEL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"/>
          <p:cNvSpPr/>
          <p:nvPr/>
        </p:nvSpPr>
        <p:spPr>
          <a:xfrm>
            <a:off x="180000" y="4721760"/>
            <a:ext cx="413460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Principalement les sections potentiels,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Les rajouter dans d’autres sections 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"/>
          <p:cNvSpPr/>
          <p:nvPr/>
        </p:nvSpPr>
        <p:spPr>
          <a:xfrm>
            <a:off x="8748000" y="626400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A2F65DE-B950-45F5-AEC7-702BBF1A5D8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B2CD17-0258-43C4-9B8C-AE39FDD48E1E}" type="slidenum">
              <a:t>86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"/>
          <p:cNvSpPr/>
          <p:nvPr/>
        </p:nvSpPr>
        <p:spPr>
          <a:xfrm>
            <a:off x="1260000" y="1980000"/>
            <a:ext cx="7014600" cy="348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20/06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"/>
          <p:cNvSpPr/>
          <p:nvPr/>
        </p:nvSpPr>
        <p:spPr>
          <a:xfrm>
            <a:off x="8654760" y="643248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287223C-690B-402C-898C-563AF26CD90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113DE6-2364-4C30-91C2-C6A8DD38B8FE}" type="slidenum">
              <a:t>87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"/>
          <p:cNvSpPr/>
          <p:nvPr/>
        </p:nvSpPr>
        <p:spPr>
          <a:xfrm>
            <a:off x="8748000" y="626400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38B9C9B-9DD7-4214-8C19-742DC4B1CAC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"/>
          <p:cNvSpPr/>
          <p:nvPr/>
        </p:nvSpPr>
        <p:spPr>
          <a:xfrm>
            <a:off x="180000" y="1260000"/>
            <a:ext cx="865080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1: acronyme avec 's' final =&gt; définition sur len(acronym)-1 mots précédents, Requis : le dernier mot doit finir par un 's'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"/>
          <p:cNvSpPr/>
          <p:nvPr/>
        </p:nvSpPr>
        <p:spPr>
          <a:xfrm>
            <a:off x="180000" y="720000"/>
            <a:ext cx="161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"/>
          <p:cNvSpPr/>
          <p:nvPr/>
        </p:nvSpPr>
        <p:spPr>
          <a:xfrm>
            <a:off x="139320" y="2277720"/>
            <a:ext cx="758520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2: correspondance stricte lettre par lettre avec n mots précédents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Requis : Pile le bon nombre de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"/>
          <p:cNvSpPr/>
          <p:nvPr/>
        </p:nvSpPr>
        <p:spPr>
          <a:xfrm>
            <a:off x="180000" y="3600000"/>
            <a:ext cx="813564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3: correspondance de l’acronyme dans un seul mot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Requis : Contient toutes les lettres dans l'ordre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"/>
          <p:cNvSpPr/>
          <p:nvPr/>
        </p:nvSpPr>
        <p:spPr>
          <a:xfrm>
            <a:off x="180000" y="4725360"/>
            <a:ext cx="701244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4: fenêtre élargie (2n) + suppression stopwords, initiales des mots dans l'ordre correspondant à l'acronyme, non contigu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5" name="" descr=""/>
          <p:cNvPicPr/>
          <p:nvPr/>
        </p:nvPicPr>
        <p:blipFill>
          <a:blip r:embed="rId1"/>
          <a:stretch/>
        </p:blipFill>
        <p:spPr>
          <a:xfrm>
            <a:off x="900000" y="1850400"/>
            <a:ext cx="2334960" cy="207360"/>
          </a:xfrm>
          <a:prstGeom prst="rect">
            <a:avLst/>
          </a:prstGeom>
          <a:ln w="0">
            <a:noFill/>
          </a:ln>
        </p:spPr>
      </p:pic>
      <p:pic>
        <p:nvPicPr>
          <p:cNvPr id="556" name="" descr=""/>
          <p:cNvPicPr/>
          <p:nvPr/>
        </p:nvPicPr>
        <p:blipFill>
          <a:blip r:embed="rId2"/>
          <a:stretch/>
        </p:blipFill>
        <p:spPr>
          <a:xfrm>
            <a:off x="3479040" y="1862280"/>
            <a:ext cx="2455920" cy="207720"/>
          </a:xfrm>
          <a:prstGeom prst="rect">
            <a:avLst/>
          </a:prstGeom>
          <a:ln w="0">
            <a:noFill/>
          </a:ln>
        </p:spPr>
      </p:pic>
      <p:pic>
        <p:nvPicPr>
          <p:cNvPr id="557" name="" descr=""/>
          <p:cNvPicPr/>
          <p:nvPr/>
        </p:nvPicPr>
        <p:blipFill>
          <a:blip r:embed="rId3"/>
          <a:stretch/>
        </p:blipFill>
        <p:spPr>
          <a:xfrm>
            <a:off x="350640" y="3042360"/>
            <a:ext cx="2704320" cy="206640"/>
          </a:xfrm>
          <a:prstGeom prst="rect">
            <a:avLst/>
          </a:prstGeom>
          <a:ln w="0">
            <a:noFill/>
          </a:ln>
        </p:spPr>
      </p:pic>
      <p:pic>
        <p:nvPicPr>
          <p:cNvPr id="558" name="" descr=""/>
          <p:cNvPicPr/>
          <p:nvPr/>
        </p:nvPicPr>
        <p:blipFill>
          <a:blip r:embed="rId4"/>
          <a:stretch/>
        </p:blipFill>
        <p:spPr>
          <a:xfrm>
            <a:off x="3600000" y="3060000"/>
            <a:ext cx="2874960" cy="189000"/>
          </a:xfrm>
          <a:prstGeom prst="rect">
            <a:avLst/>
          </a:prstGeom>
          <a:ln w="0">
            <a:noFill/>
          </a:ln>
        </p:spPr>
      </p:pic>
      <p:pic>
        <p:nvPicPr>
          <p:cNvPr id="559" name="" descr=""/>
          <p:cNvPicPr/>
          <p:nvPr/>
        </p:nvPicPr>
        <p:blipFill>
          <a:blip r:embed="rId5"/>
          <a:stretch/>
        </p:blipFill>
        <p:spPr>
          <a:xfrm>
            <a:off x="4140000" y="4320000"/>
            <a:ext cx="2041560" cy="178200"/>
          </a:xfrm>
          <a:prstGeom prst="rect">
            <a:avLst/>
          </a:prstGeom>
          <a:ln w="0">
            <a:noFill/>
          </a:ln>
        </p:spPr>
      </p:pic>
      <p:pic>
        <p:nvPicPr>
          <p:cNvPr id="560" name="" descr=""/>
          <p:cNvPicPr/>
          <p:nvPr/>
        </p:nvPicPr>
        <p:blipFill>
          <a:blip r:embed="rId6"/>
          <a:stretch/>
        </p:blipFill>
        <p:spPr>
          <a:xfrm>
            <a:off x="259920" y="4320000"/>
            <a:ext cx="3515040" cy="223200"/>
          </a:xfrm>
          <a:prstGeom prst="rect">
            <a:avLst/>
          </a:prstGeom>
          <a:ln w="0">
            <a:noFill/>
          </a:ln>
        </p:spPr>
      </p:pic>
      <p:pic>
        <p:nvPicPr>
          <p:cNvPr id="561" name="" descr=""/>
          <p:cNvPicPr/>
          <p:nvPr/>
        </p:nvPicPr>
        <p:blipFill>
          <a:blip r:embed="rId7"/>
          <a:stretch/>
        </p:blipFill>
        <p:spPr>
          <a:xfrm>
            <a:off x="238680" y="5400000"/>
            <a:ext cx="4098960" cy="178560"/>
          </a:xfrm>
          <a:prstGeom prst="rect">
            <a:avLst/>
          </a:prstGeom>
          <a:ln w="0">
            <a:noFill/>
          </a:ln>
        </p:spPr>
      </p:pic>
      <p:pic>
        <p:nvPicPr>
          <p:cNvPr id="562" name="" descr=""/>
          <p:cNvPicPr/>
          <p:nvPr/>
        </p:nvPicPr>
        <p:blipFill>
          <a:blip r:embed="rId8"/>
          <a:stretch/>
        </p:blipFill>
        <p:spPr>
          <a:xfrm>
            <a:off x="4535280" y="5382360"/>
            <a:ext cx="3234960" cy="203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76E81B-9265-4DF1-925F-D6117915358D}" type="slidenum">
              <a:t>88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"/>
          <p:cNvSpPr/>
          <p:nvPr/>
        </p:nvSpPr>
        <p:spPr>
          <a:xfrm>
            <a:off x="540000" y="1260000"/>
            <a:ext cx="357408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4" name="" descr=""/>
          <p:cNvPicPr/>
          <p:nvPr/>
        </p:nvPicPr>
        <p:blipFill>
          <a:blip r:embed="rId1"/>
          <a:stretch/>
        </p:blipFill>
        <p:spPr>
          <a:xfrm>
            <a:off x="540000" y="1931760"/>
            <a:ext cx="1974960" cy="239040"/>
          </a:xfrm>
          <a:prstGeom prst="rect">
            <a:avLst/>
          </a:prstGeom>
          <a:ln w="0">
            <a:noFill/>
          </a:ln>
        </p:spPr>
      </p:pic>
      <p:sp>
        <p:nvSpPr>
          <p:cNvPr id="565" name=""/>
          <p:cNvSpPr/>
          <p:nvPr/>
        </p:nvSpPr>
        <p:spPr>
          <a:xfrm>
            <a:off x="2880000" y="1800000"/>
            <a:ext cx="2874960" cy="85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‘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 non géré dans la V2 car mot différent et commence par un B pour la V4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"/>
          <p:cNvSpPr/>
          <p:nvPr/>
        </p:nvSpPr>
        <p:spPr>
          <a:xfrm>
            <a:off x="6300000" y="1800000"/>
            <a:ext cx="251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Changement de la V4 : On parcourt en sens inverse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7" name="" descr=""/>
          <p:cNvPicPr/>
          <p:nvPr/>
        </p:nvPicPr>
        <p:blipFill>
          <a:blip r:embed="rId2"/>
          <a:stretch/>
        </p:blipFill>
        <p:spPr>
          <a:xfrm>
            <a:off x="6372000" y="2700000"/>
            <a:ext cx="1902960" cy="225360"/>
          </a:xfrm>
          <a:prstGeom prst="rect">
            <a:avLst/>
          </a:prstGeom>
          <a:ln w="0">
            <a:noFill/>
          </a:ln>
        </p:spPr>
      </p:pic>
      <p:sp>
        <p:nvSpPr>
          <p:cNvPr id="568" name=""/>
          <p:cNvSpPr/>
          <p:nvPr/>
        </p:nvSpPr>
        <p:spPr>
          <a:xfrm>
            <a:off x="8730000" y="623772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FEE5BD3-585B-4A65-B924-F8BA3F69343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0836A1-1764-458C-9924-9CC828EE9285}" type="slidenum">
              <a:t>89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"/>
          <p:cNvSpPr/>
          <p:nvPr/>
        </p:nvSpPr>
        <p:spPr>
          <a:xfrm>
            <a:off x="1260000" y="1980000"/>
            <a:ext cx="6468120" cy="348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04/04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8820360" y="6431040"/>
            <a:ext cx="36900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14F2344-154A-4B61-AE96-8E451FAE82C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5A0551-95EB-4E4D-A058-003FF5608EE9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"/>
          <p:cNvSpPr/>
          <p:nvPr/>
        </p:nvSpPr>
        <p:spPr>
          <a:xfrm>
            <a:off x="180000" y="720000"/>
            <a:ext cx="143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0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1708920" cy="1297440"/>
          </a:xfrm>
          <a:prstGeom prst="rect">
            <a:avLst/>
          </a:prstGeom>
          <a:ln w="0">
            <a:noFill/>
          </a:ln>
        </p:spPr>
      </p:pic>
      <p:sp>
        <p:nvSpPr>
          <p:cNvPr id="571" name=""/>
          <p:cNvSpPr/>
          <p:nvPr/>
        </p:nvSpPr>
        <p:spPr>
          <a:xfrm>
            <a:off x="2160000" y="1440000"/>
            <a:ext cx="21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Changement de nom pour les titres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2" name="" descr=""/>
          <p:cNvPicPr/>
          <p:nvPr/>
        </p:nvPicPr>
        <p:blipFill>
          <a:blip r:embed="rId2"/>
          <a:stretch/>
        </p:blipFill>
        <p:spPr>
          <a:xfrm>
            <a:off x="4905360" y="2337120"/>
            <a:ext cx="1945440" cy="3057840"/>
          </a:xfrm>
          <a:prstGeom prst="rect">
            <a:avLst/>
          </a:prstGeom>
          <a:ln w="0">
            <a:noFill/>
          </a:ln>
        </p:spPr>
      </p:pic>
      <p:sp>
        <p:nvSpPr>
          <p:cNvPr id="573" name=""/>
          <p:cNvSpPr/>
          <p:nvPr/>
        </p:nvSpPr>
        <p:spPr>
          <a:xfrm>
            <a:off x="5155200" y="1222920"/>
            <a:ext cx="1794960" cy="11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Ajouts des autres titres pour la version complète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"/>
          <p:cNvSpPr/>
          <p:nvPr/>
        </p:nvSpPr>
        <p:spPr>
          <a:xfrm>
            <a:off x="407880" y="4359600"/>
            <a:ext cx="3255840" cy="61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la base CSV pour présence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"/>
          <p:cNvSpPr/>
          <p:nvPr/>
        </p:nvSpPr>
        <p:spPr>
          <a:xfrm>
            <a:off x="8774280" y="625212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63F749F-8774-4A4A-8BCD-A8FD30D2BF8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2C3640-1DC2-45B5-8F58-74DDB3A8CB71}" type="slidenum">
              <a:t>90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"/>
          <p:cNvSpPr/>
          <p:nvPr/>
        </p:nvSpPr>
        <p:spPr>
          <a:xfrm>
            <a:off x="8739000" y="621936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A8D62D7-F12D-4BD8-AF94-62DBA534887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"/>
          <p:cNvSpPr/>
          <p:nvPr/>
        </p:nvSpPr>
        <p:spPr>
          <a:xfrm>
            <a:off x="212760" y="762120"/>
            <a:ext cx="145692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Moteur de Recherche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"/>
          <p:cNvSpPr/>
          <p:nvPr/>
        </p:nvSpPr>
        <p:spPr>
          <a:xfrm>
            <a:off x="142200" y="5032800"/>
            <a:ext cx="1509840" cy="72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Uniquement commencé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"/>
          <p:cNvSpPr/>
          <p:nvPr/>
        </p:nvSpPr>
        <p:spPr>
          <a:xfrm>
            <a:off x="4511880" y="3154320"/>
            <a:ext cx="2023920" cy="72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du nouveau preprocess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0" name="" descr=""/>
          <p:cNvPicPr/>
          <p:nvPr/>
        </p:nvPicPr>
        <p:blipFill>
          <a:blip r:embed="rId1"/>
          <a:stretch/>
        </p:blipFill>
        <p:spPr>
          <a:xfrm>
            <a:off x="6540840" y="3341520"/>
            <a:ext cx="2550960" cy="178560"/>
          </a:xfrm>
          <a:prstGeom prst="rect">
            <a:avLst/>
          </a:prstGeom>
          <a:ln w="0">
            <a:noFill/>
          </a:ln>
        </p:spPr>
      </p:pic>
      <p:pic>
        <p:nvPicPr>
          <p:cNvPr id="581" name="" descr=""/>
          <p:cNvPicPr/>
          <p:nvPr/>
        </p:nvPicPr>
        <p:blipFill>
          <a:blip r:embed="rId2"/>
          <a:stretch/>
        </p:blipFill>
        <p:spPr>
          <a:xfrm>
            <a:off x="6540840" y="2545920"/>
            <a:ext cx="1419480" cy="718560"/>
          </a:xfrm>
          <a:prstGeom prst="rect">
            <a:avLst/>
          </a:prstGeom>
          <a:ln w="0">
            <a:noFill/>
          </a:ln>
        </p:spPr>
      </p:pic>
      <p:pic>
        <p:nvPicPr>
          <p:cNvPr id="582" name="" descr=""/>
          <p:cNvPicPr/>
          <p:nvPr/>
        </p:nvPicPr>
        <p:blipFill>
          <a:blip r:embed="rId3"/>
          <a:stretch/>
        </p:blipFill>
        <p:spPr>
          <a:xfrm>
            <a:off x="6540840" y="3706200"/>
            <a:ext cx="2471040" cy="169560"/>
          </a:xfrm>
          <a:prstGeom prst="rect">
            <a:avLst/>
          </a:prstGeom>
          <a:ln w="0">
            <a:noFill/>
          </a:ln>
        </p:spPr>
      </p:pic>
      <p:pic>
        <p:nvPicPr>
          <p:cNvPr id="583" name="" descr=""/>
          <p:cNvPicPr/>
          <p:nvPr/>
        </p:nvPicPr>
        <p:blipFill>
          <a:blip r:embed="rId4"/>
          <a:stretch/>
        </p:blipFill>
        <p:spPr>
          <a:xfrm>
            <a:off x="6593760" y="3972960"/>
            <a:ext cx="2028960" cy="466920"/>
          </a:xfrm>
          <a:prstGeom prst="rect">
            <a:avLst/>
          </a:prstGeom>
          <a:ln w="0">
            <a:noFill/>
          </a:ln>
        </p:spPr>
      </p:pic>
      <p:pic>
        <p:nvPicPr>
          <p:cNvPr id="584" name="" descr=""/>
          <p:cNvPicPr/>
          <p:nvPr/>
        </p:nvPicPr>
        <p:blipFill>
          <a:blip r:embed="rId5"/>
          <a:stretch/>
        </p:blipFill>
        <p:spPr>
          <a:xfrm>
            <a:off x="275040" y="3025800"/>
            <a:ext cx="2829240" cy="535320"/>
          </a:xfrm>
          <a:prstGeom prst="rect">
            <a:avLst/>
          </a:prstGeom>
          <a:ln w="0">
            <a:noFill/>
          </a:ln>
        </p:spPr>
      </p:pic>
      <p:sp>
        <p:nvSpPr>
          <p:cNvPr id="585" name=""/>
          <p:cNvSpPr/>
          <p:nvPr/>
        </p:nvSpPr>
        <p:spPr>
          <a:xfrm>
            <a:off x="318960" y="2583000"/>
            <a:ext cx="2715120" cy="4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Affichage changé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6" name="" descr=""/>
          <p:cNvPicPr/>
          <p:nvPr/>
        </p:nvPicPr>
        <p:blipFill>
          <a:blip r:embed="rId6"/>
          <a:stretch/>
        </p:blipFill>
        <p:spPr>
          <a:xfrm>
            <a:off x="4278240" y="806040"/>
            <a:ext cx="2372040" cy="1678680"/>
          </a:xfrm>
          <a:prstGeom prst="rect">
            <a:avLst/>
          </a:prstGeom>
          <a:ln w="0">
            <a:noFill/>
          </a:ln>
        </p:spPr>
      </p:pic>
      <p:sp>
        <p:nvSpPr>
          <p:cNvPr id="587" name=""/>
          <p:cNvSpPr/>
          <p:nvPr/>
        </p:nvSpPr>
        <p:spPr>
          <a:xfrm>
            <a:off x="2215080" y="992520"/>
            <a:ext cx="1891080" cy="88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Téléchargement  des pdf et ajout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"/>
          <p:cNvSpPr/>
          <p:nvPr/>
        </p:nvSpPr>
        <p:spPr>
          <a:xfrm>
            <a:off x="1701720" y="5058720"/>
            <a:ext cx="376920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2ème moteur non fini mais choix des sections commencé,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de AND OR ou *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FFD699-1374-4347-92C8-45873CA90DAE}" type="slidenum">
              <a:t>91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"/>
          <p:cNvSpPr/>
          <p:nvPr/>
        </p:nvSpPr>
        <p:spPr>
          <a:xfrm>
            <a:off x="1260000" y="1980000"/>
            <a:ext cx="7014600" cy="348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26/06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"/>
          <p:cNvSpPr/>
          <p:nvPr/>
        </p:nvSpPr>
        <p:spPr>
          <a:xfrm>
            <a:off x="8726760" y="639648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FEA1B8F-F08C-4DEF-AAA8-A1E67C4FA31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0633D5-6AF9-46D8-8393-81CF2CFF5089}" type="slidenum">
              <a:t>92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"/>
          <p:cNvSpPr/>
          <p:nvPr/>
        </p:nvSpPr>
        <p:spPr>
          <a:xfrm>
            <a:off x="180000" y="720000"/>
            <a:ext cx="179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"/>
          <p:cNvSpPr/>
          <p:nvPr/>
        </p:nvSpPr>
        <p:spPr>
          <a:xfrm>
            <a:off x="82800" y="1853280"/>
            <a:ext cx="3773160" cy="5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 Acronyme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Gère les acronymes + () supprimer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"/>
          <p:cNvSpPr/>
          <p:nvPr/>
        </p:nvSpPr>
        <p:spPr>
          <a:xfrm>
            <a:off x="109440" y="3363480"/>
            <a:ext cx="305820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 Lemmatisation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(avec pos tag)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"/>
          <p:cNvSpPr/>
          <p:nvPr/>
        </p:nvSpPr>
        <p:spPr>
          <a:xfrm>
            <a:off x="118080" y="4363200"/>
            <a:ext cx="377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3. Normalisation unicode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"/>
          <p:cNvSpPr/>
          <p:nvPr/>
        </p:nvSpPr>
        <p:spPr>
          <a:xfrm>
            <a:off x="118080" y="5221800"/>
            <a:ext cx="11710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4. Lower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"/>
          <p:cNvSpPr/>
          <p:nvPr/>
        </p:nvSpPr>
        <p:spPr>
          <a:xfrm>
            <a:off x="8727480" y="627084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449124E-2B8C-46AD-B587-FD4E5651A46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7" name="" descr=""/>
          <p:cNvPicPr/>
          <p:nvPr/>
        </p:nvPicPr>
        <p:blipFill>
          <a:blip r:embed="rId1"/>
          <a:stretch/>
        </p:blipFill>
        <p:spPr>
          <a:xfrm>
            <a:off x="16920" y="1146960"/>
            <a:ext cx="9086760" cy="589680"/>
          </a:xfrm>
          <a:prstGeom prst="rect">
            <a:avLst/>
          </a:prstGeom>
          <a:ln w="0">
            <a:noFill/>
          </a:ln>
        </p:spPr>
      </p:pic>
      <p:pic>
        <p:nvPicPr>
          <p:cNvPr id="598" name="" descr=""/>
          <p:cNvPicPr/>
          <p:nvPr/>
        </p:nvPicPr>
        <p:blipFill>
          <a:blip r:embed="rId2"/>
          <a:stretch/>
        </p:blipFill>
        <p:spPr>
          <a:xfrm>
            <a:off x="82800" y="2453040"/>
            <a:ext cx="8012160" cy="612360"/>
          </a:xfrm>
          <a:prstGeom prst="rect">
            <a:avLst/>
          </a:prstGeom>
          <a:ln w="0">
            <a:noFill/>
          </a:ln>
        </p:spPr>
      </p:pic>
      <p:pic>
        <p:nvPicPr>
          <p:cNvPr id="599" name="" descr=""/>
          <p:cNvPicPr/>
          <p:nvPr/>
        </p:nvPicPr>
        <p:blipFill>
          <a:blip r:embed="rId3"/>
          <a:stretch/>
        </p:blipFill>
        <p:spPr>
          <a:xfrm>
            <a:off x="3231000" y="3192120"/>
            <a:ext cx="5908680" cy="734400"/>
          </a:xfrm>
          <a:prstGeom prst="rect">
            <a:avLst/>
          </a:prstGeom>
          <a:ln w="0">
            <a:noFill/>
          </a:ln>
        </p:spPr>
      </p:pic>
      <p:pic>
        <p:nvPicPr>
          <p:cNvPr id="600" name="" descr=""/>
          <p:cNvPicPr/>
          <p:nvPr/>
        </p:nvPicPr>
        <p:blipFill>
          <a:blip r:embed="rId4"/>
          <a:stretch/>
        </p:blipFill>
        <p:spPr>
          <a:xfrm>
            <a:off x="2895840" y="4169160"/>
            <a:ext cx="5756400" cy="765000"/>
          </a:xfrm>
          <a:prstGeom prst="rect">
            <a:avLst/>
          </a:prstGeom>
          <a:ln w="0">
            <a:noFill/>
          </a:ln>
        </p:spPr>
      </p:pic>
      <p:pic>
        <p:nvPicPr>
          <p:cNvPr id="601" name="" descr=""/>
          <p:cNvPicPr/>
          <p:nvPr/>
        </p:nvPicPr>
        <p:blipFill>
          <a:blip r:embed="rId5"/>
          <a:stretch/>
        </p:blipFill>
        <p:spPr>
          <a:xfrm>
            <a:off x="1300680" y="5103360"/>
            <a:ext cx="5847840" cy="757080"/>
          </a:xfrm>
          <a:prstGeom prst="rect">
            <a:avLst/>
          </a:prstGeom>
          <a:ln w="0">
            <a:noFill/>
          </a:ln>
        </p:spPr>
      </p:pic>
      <p:pic>
        <p:nvPicPr>
          <p:cNvPr id="602" name="" descr=""/>
          <p:cNvPicPr/>
          <p:nvPr/>
        </p:nvPicPr>
        <p:blipFill>
          <a:blip r:embed="rId6"/>
          <a:stretch/>
        </p:blipFill>
        <p:spPr>
          <a:xfrm>
            <a:off x="2095200" y="1997280"/>
            <a:ext cx="2487600" cy="201240"/>
          </a:xfrm>
          <a:prstGeom prst="rect">
            <a:avLst/>
          </a:prstGeom>
          <a:ln w="0">
            <a:noFill/>
          </a:ln>
        </p:spPr>
      </p:pic>
      <p:pic>
        <p:nvPicPr>
          <p:cNvPr id="603" name="" descr=""/>
          <p:cNvPicPr/>
          <p:nvPr/>
        </p:nvPicPr>
        <p:blipFill>
          <a:blip r:embed="rId7"/>
          <a:stretch/>
        </p:blipFill>
        <p:spPr>
          <a:xfrm>
            <a:off x="3772080" y="2250000"/>
            <a:ext cx="3775320" cy="1630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E2684C-BE60-41CD-97E0-ECA5DE1BF944}" type="slidenum">
              <a:t>93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"/>
          <p:cNvSpPr/>
          <p:nvPr/>
        </p:nvSpPr>
        <p:spPr>
          <a:xfrm>
            <a:off x="8726760" y="636048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6CA917A-3C14-473A-824C-0EA309205C1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"/>
          <p:cNvSpPr/>
          <p:nvPr/>
        </p:nvSpPr>
        <p:spPr>
          <a:xfrm>
            <a:off x="162360" y="2123280"/>
            <a:ext cx="445860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6. Pattern Day / Week / Month supprimés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"/>
          <p:cNvSpPr/>
          <p:nvPr/>
        </p:nvSpPr>
        <p:spPr>
          <a:xfrm>
            <a:off x="180000" y="3516480"/>
            <a:ext cx="377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7. Suppression nombres seuls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"/>
          <p:cNvSpPr/>
          <p:nvPr/>
        </p:nvSpPr>
        <p:spPr>
          <a:xfrm>
            <a:off x="180000" y="791280"/>
            <a:ext cx="377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5.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Nettoyage ponctuation (et -)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8" name="" descr=""/>
          <p:cNvPicPr/>
          <p:nvPr/>
        </p:nvPicPr>
        <p:blipFill>
          <a:blip r:embed="rId1"/>
          <a:stretch/>
        </p:blipFill>
        <p:spPr>
          <a:xfrm>
            <a:off x="162360" y="2578320"/>
            <a:ext cx="7600680" cy="658080"/>
          </a:xfrm>
          <a:prstGeom prst="rect">
            <a:avLst/>
          </a:prstGeom>
          <a:ln w="0">
            <a:noFill/>
          </a:ln>
        </p:spPr>
      </p:pic>
      <p:sp>
        <p:nvSpPr>
          <p:cNvPr id="609" name=""/>
          <p:cNvSpPr/>
          <p:nvPr/>
        </p:nvSpPr>
        <p:spPr>
          <a:xfrm>
            <a:off x="184320" y="4708800"/>
            <a:ext cx="308988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8. Stop words + lettre seul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0" name="" descr=""/>
          <p:cNvPicPr/>
          <p:nvPr/>
        </p:nvPicPr>
        <p:blipFill>
          <a:blip r:embed="rId2"/>
          <a:stretch/>
        </p:blipFill>
        <p:spPr>
          <a:xfrm>
            <a:off x="180000" y="3873960"/>
            <a:ext cx="6754680" cy="658080"/>
          </a:xfrm>
          <a:prstGeom prst="rect">
            <a:avLst/>
          </a:prstGeom>
          <a:ln w="0">
            <a:noFill/>
          </a:ln>
        </p:spPr>
      </p:pic>
      <p:pic>
        <p:nvPicPr>
          <p:cNvPr id="611" name="" descr=""/>
          <p:cNvPicPr/>
          <p:nvPr/>
        </p:nvPicPr>
        <p:blipFill>
          <a:blip r:embed="rId3"/>
          <a:stretch/>
        </p:blipFill>
        <p:spPr>
          <a:xfrm>
            <a:off x="184320" y="5059440"/>
            <a:ext cx="6221160" cy="658080"/>
          </a:xfrm>
          <a:prstGeom prst="rect">
            <a:avLst/>
          </a:prstGeom>
          <a:ln w="0">
            <a:noFill/>
          </a:ln>
        </p:spPr>
      </p:pic>
      <p:pic>
        <p:nvPicPr>
          <p:cNvPr id="612" name="" descr=""/>
          <p:cNvPicPr/>
          <p:nvPr/>
        </p:nvPicPr>
        <p:blipFill>
          <a:blip r:embed="rId4"/>
          <a:stretch/>
        </p:blipFill>
        <p:spPr>
          <a:xfrm>
            <a:off x="180000" y="1148760"/>
            <a:ext cx="5748840" cy="8028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F3F278-5536-4697-9E56-6A622CE29E75}" type="slidenum">
              <a:t>94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"/>
          <p:cNvSpPr/>
          <p:nvPr/>
        </p:nvSpPr>
        <p:spPr>
          <a:xfrm>
            <a:off x="8726760" y="636048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104456D-4774-4A72-B7A1-813D44EB96A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"/>
          <p:cNvSpPr/>
          <p:nvPr/>
        </p:nvSpPr>
        <p:spPr>
          <a:xfrm>
            <a:off x="124200" y="673560"/>
            <a:ext cx="2866680" cy="38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Problèmes et exceptions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5" name="" descr=""/>
          <p:cNvPicPr/>
          <p:nvPr/>
        </p:nvPicPr>
        <p:blipFill>
          <a:blip r:embed="rId1"/>
          <a:stretch/>
        </p:blipFill>
        <p:spPr>
          <a:xfrm>
            <a:off x="73080" y="1275480"/>
            <a:ext cx="4811760" cy="582120"/>
          </a:xfrm>
          <a:prstGeom prst="rect">
            <a:avLst/>
          </a:prstGeom>
          <a:ln w="0">
            <a:noFill/>
          </a:ln>
        </p:spPr>
      </p:pic>
      <p:sp>
        <p:nvSpPr>
          <p:cNvPr id="616" name=""/>
          <p:cNvSpPr/>
          <p:nvPr/>
        </p:nvSpPr>
        <p:spPr>
          <a:xfrm>
            <a:off x="5022360" y="1154520"/>
            <a:ext cx="3930120" cy="85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Les chiffres romains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 les acronymes n’étant pas la dans la base mais peu problématique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7" name="" descr=""/>
          <p:cNvPicPr/>
          <p:nvPr/>
        </p:nvPicPr>
        <p:blipFill>
          <a:blip r:embed="rId2"/>
          <a:stretch/>
        </p:blipFill>
        <p:spPr>
          <a:xfrm>
            <a:off x="70200" y="3039120"/>
            <a:ext cx="4325760" cy="240480"/>
          </a:xfrm>
          <a:prstGeom prst="rect">
            <a:avLst/>
          </a:prstGeom>
          <a:ln w="0">
            <a:noFill/>
          </a:ln>
        </p:spPr>
      </p:pic>
      <p:sp>
        <p:nvSpPr>
          <p:cNvPr id="618" name=""/>
          <p:cNvSpPr/>
          <p:nvPr/>
        </p:nvSpPr>
        <p:spPr>
          <a:xfrm>
            <a:off x="4669560" y="2729160"/>
            <a:ext cx="3805920" cy="86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Les unités,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 les marqueurs temporels n’étant pas sous la forme D, W, M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"/>
          <p:cNvSpPr/>
          <p:nvPr/>
        </p:nvSpPr>
        <p:spPr>
          <a:xfrm>
            <a:off x="53280" y="1922760"/>
            <a:ext cx="540108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composé que de la même lettre à supprimer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"/>
          <p:cNvSpPr/>
          <p:nvPr/>
        </p:nvSpPr>
        <p:spPr>
          <a:xfrm>
            <a:off x="113040" y="3344400"/>
            <a:ext cx="431316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Utiliser un dictionnaire d’unité et supprimer toutes les durées 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A024F3-9B61-4AE9-B0D1-8B0C6D626E4B}" type="slidenum">
              <a:t>95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"/>
          <p:cNvSpPr/>
          <p:nvPr/>
        </p:nvSpPr>
        <p:spPr>
          <a:xfrm>
            <a:off x="8726760" y="636048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87DF023-E141-4007-A61A-083CEBD10B5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"/>
          <p:cNvSpPr/>
          <p:nvPr/>
        </p:nvSpPr>
        <p:spPr>
          <a:xfrm>
            <a:off x="150840" y="717840"/>
            <a:ext cx="247680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manquantes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3" name="" descr=""/>
          <p:cNvPicPr/>
          <p:nvPr/>
        </p:nvPicPr>
        <p:blipFill>
          <a:blip r:embed="rId1"/>
          <a:stretch/>
        </p:blipFill>
        <p:spPr>
          <a:xfrm>
            <a:off x="206280" y="1143000"/>
            <a:ext cx="4705200" cy="3386520"/>
          </a:xfrm>
          <a:prstGeom prst="rect">
            <a:avLst/>
          </a:prstGeom>
          <a:ln w="0">
            <a:noFill/>
          </a:ln>
        </p:spPr>
      </p:pic>
      <p:pic>
        <p:nvPicPr>
          <p:cNvPr id="624" name="" descr=""/>
          <p:cNvPicPr/>
          <p:nvPr/>
        </p:nvPicPr>
        <p:blipFill>
          <a:blip r:embed="rId2"/>
          <a:stretch/>
        </p:blipFill>
        <p:spPr>
          <a:xfrm>
            <a:off x="184320" y="4708080"/>
            <a:ext cx="5086080" cy="361440"/>
          </a:xfrm>
          <a:prstGeom prst="rect">
            <a:avLst/>
          </a:prstGeom>
          <a:ln w="0">
            <a:noFill/>
          </a:ln>
        </p:spPr>
      </p:pic>
      <p:pic>
        <p:nvPicPr>
          <p:cNvPr id="625" name="" descr=""/>
          <p:cNvPicPr/>
          <p:nvPr/>
        </p:nvPicPr>
        <p:blipFill>
          <a:blip r:embed="rId3"/>
          <a:stretch/>
        </p:blipFill>
        <p:spPr>
          <a:xfrm>
            <a:off x="5809680" y="1177560"/>
            <a:ext cx="2678040" cy="1611000"/>
          </a:xfrm>
          <a:prstGeom prst="rect">
            <a:avLst/>
          </a:prstGeom>
          <a:ln w="0">
            <a:noFill/>
          </a:ln>
        </p:spPr>
      </p:pic>
      <p:pic>
        <p:nvPicPr>
          <p:cNvPr id="626" name="" descr=""/>
          <p:cNvPicPr/>
          <p:nvPr/>
        </p:nvPicPr>
        <p:blipFill>
          <a:blip r:embed="rId4"/>
          <a:stretch/>
        </p:blipFill>
        <p:spPr>
          <a:xfrm>
            <a:off x="5524200" y="3285360"/>
            <a:ext cx="3142800" cy="620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862D3D-CD3E-4FF9-A247-1ED324B78163}" type="slidenum">
              <a:t>96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"/>
          <p:cNvSpPr/>
          <p:nvPr/>
        </p:nvSpPr>
        <p:spPr>
          <a:xfrm>
            <a:off x="8726760" y="636048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E3D7629-6A8F-48C2-BCC5-59202FC5FA0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"/>
          <p:cNvSpPr/>
          <p:nvPr/>
        </p:nvSpPr>
        <p:spPr>
          <a:xfrm>
            <a:off x="177480" y="691200"/>
            <a:ext cx="2662920" cy="78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Nouveau Mode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9" name="" descr=""/>
          <p:cNvPicPr/>
          <p:nvPr/>
        </p:nvPicPr>
        <p:blipFill>
          <a:blip r:embed="rId1"/>
          <a:stretch/>
        </p:blipFill>
        <p:spPr>
          <a:xfrm>
            <a:off x="177480" y="1264320"/>
            <a:ext cx="2091240" cy="1153800"/>
          </a:xfrm>
          <a:prstGeom prst="rect">
            <a:avLst/>
          </a:prstGeom>
          <a:ln w="0">
            <a:noFill/>
          </a:ln>
        </p:spPr>
      </p:pic>
      <p:pic>
        <p:nvPicPr>
          <p:cNvPr id="630" name="" descr=""/>
          <p:cNvPicPr/>
          <p:nvPr/>
        </p:nvPicPr>
        <p:blipFill>
          <a:blip r:embed="rId2"/>
          <a:stretch/>
        </p:blipFill>
        <p:spPr>
          <a:xfrm>
            <a:off x="212760" y="2480400"/>
            <a:ext cx="4130280" cy="3550320"/>
          </a:xfrm>
          <a:prstGeom prst="rect">
            <a:avLst/>
          </a:prstGeom>
          <a:ln w="0">
            <a:noFill/>
          </a:ln>
        </p:spPr>
      </p:pic>
      <p:pic>
        <p:nvPicPr>
          <p:cNvPr id="631" name="" descr=""/>
          <p:cNvPicPr/>
          <p:nvPr/>
        </p:nvPicPr>
        <p:blipFill>
          <a:blip r:embed="rId3"/>
          <a:srcRect l="0" t="0" r="0" b="38946"/>
          <a:stretch/>
        </p:blipFill>
        <p:spPr>
          <a:xfrm>
            <a:off x="2391840" y="638280"/>
            <a:ext cx="1938960" cy="1785240"/>
          </a:xfrm>
          <a:prstGeom prst="rect">
            <a:avLst/>
          </a:prstGeom>
          <a:ln w="0">
            <a:noFill/>
          </a:ln>
        </p:spPr>
      </p:pic>
      <p:pic>
        <p:nvPicPr>
          <p:cNvPr id="632" name="" descr=""/>
          <p:cNvPicPr/>
          <p:nvPr/>
        </p:nvPicPr>
        <p:blipFill>
          <a:blip r:embed="rId4"/>
          <a:stretch/>
        </p:blipFill>
        <p:spPr>
          <a:xfrm>
            <a:off x="4411080" y="683280"/>
            <a:ext cx="1906560" cy="2804040"/>
          </a:xfrm>
          <a:prstGeom prst="rect">
            <a:avLst/>
          </a:prstGeom>
          <a:ln w="0">
            <a:noFill/>
          </a:ln>
        </p:spPr>
      </p:pic>
      <p:pic>
        <p:nvPicPr>
          <p:cNvPr id="633" name="" descr=""/>
          <p:cNvPicPr/>
          <p:nvPr/>
        </p:nvPicPr>
        <p:blipFill>
          <a:blip r:embed="rId5"/>
          <a:stretch/>
        </p:blipFill>
        <p:spPr>
          <a:xfrm>
            <a:off x="6016320" y="3145680"/>
            <a:ext cx="3026160" cy="2831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54C0D1-8C2F-44C8-8C4C-5F7F0EB48EF2}" type="slidenum">
              <a:t>97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"/>
          <p:cNvSpPr/>
          <p:nvPr/>
        </p:nvSpPr>
        <p:spPr>
          <a:xfrm>
            <a:off x="88560" y="646920"/>
            <a:ext cx="2149200" cy="42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Système de query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5" name="" descr=""/>
          <p:cNvPicPr/>
          <p:nvPr/>
        </p:nvPicPr>
        <p:blipFill>
          <a:blip r:embed="rId1"/>
          <a:stretch/>
        </p:blipFill>
        <p:spPr>
          <a:xfrm>
            <a:off x="112320" y="1147320"/>
            <a:ext cx="4042080" cy="1351800"/>
          </a:xfrm>
          <a:prstGeom prst="rect">
            <a:avLst/>
          </a:prstGeom>
          <a:ln w="0">
            <a:noFill/>
          </a:ln>
        </p:spPr>
      </p:pic>
      <p:pic>
        <p:nvPicPr>
          <p:cNvPr id="636" name="" descr=""/>
          <p:cNvPicPr/>
          <p:nvPr/>
        </p:nvPicPr>
        <p:blipFill>
          <a:blip r:embed="rId2"/>
          <a:stretch/>
        </p:blipFill>
        <p:spPr>
          <a:xfrm>
            <a:off x="196920" y="2626200"/>
            <a:ext cx="2685600" cy="201240"/>
          </a:xfrm>
          <a:prstGeom prst="rect">
            <a:avLst/>
          </a:prstGeom>
          <a:ln w="0">
            <a:noFill/>
          </a:ln>
        </p:spPr>
      </p:pic>
      <p:sp>
        <p:nvSpPr>
          <p:cNvPr id="637" name=""/>
          <p:cNvSpPr/>
          <p:nvPr/>
        </p:nvSpPr>
        <p:spPr>
          <a:xfrm>
            <a:off x="4687200" y="965520"/>
            <a:ext cx="37440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Prends le même preprocess que le texte à l’exception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"/>
          <p:cNvSpPr/>
          <p:nvPr/>
        </p:nvSpPr>
        <p:spPr>
          <a:xfrm>
            <a:off x="177480" y="2986560"/>
            <a:ext cx="40100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Remplacer par ceux uniques dans les acronymes spécifiques ou équivalent.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9" name="" descr=""/>
          <p:cNvPicPr/>
          <p:nvPr/>
        </p:nvPicPr>
        <p:blipFill>
          <a:blip r:embed="rId3"/>
          <a:stretch/>
        </p:blipFill>
        <p:spPr>
          <a:xfrm>
            <a:off x="3920400" y="4495320"/>
            <a:ext cx="2738880" cy="186120"/>
          </a:xfrm>
          <a:prstGeom prst="rect">
            <a:avLst/>
          </a:prstGeom>
          <a:ln w="0">
            <a:noFill/>
          </a:ln>
        </p:spPr>
      </p:pic>
      <p:pic>
        <p:nvPicPr>
          <p:cNvPr id="640" name="" descr=""/>
          <p:cNvPicPr/>
          <p:nvPr/>
        </p:nvPicPr>
        <p:blipFill>
          <a:blip r:embed="rId4"/>
          <a:stretch/>
        </p:blipFill>
        <p:spPr>
          <a:xfrm>
            <a:off x="241200" y="3668400"/>
            <a:ext cx="2891520" cy="437400"/>
          </a:xfrm>
          <a:prstGeom prst="rect">
            <a:avLst/>
          </a:prstGeom>
          <a:ln w="0">
            <a:noFill/>
          </a:ln>
        </p:spPr>
      </p:pic>
      <p:pic>
        <p:nvPicPr>
          <p:cNvPr id="641" name="" descr=""/>
          <p:cNvPicPr/>
          <p:nvPr/>
        </p:nvPicPr>
        <p:blipFill>
          <a:blip r:embed="rId5"/>
          <a:stretch/>
        </p:blipFill>
        <p:spPr>
          <a:xfrm>
            <a:off x="250200" y="4695480"/>
            <a:ext cx="2937240" cy="399240"/>
          </a:xfrm>
          <a:prstGeom prst="rect">
            <a:avLst/>
          </a:prstGeom>
          <a:ln w="0">
            <a:noFill/>
          </a:ln>
        </p:spPr>
      </p:pic>
      <p:pic>
        <p:nvPicPr>
          <p:cNvPr id="642" name="" descr=""/>
          <p:cNvPicPr/>
          <p:nvPr/>
        </p:nvPicPr>
        <p:blipFill>
          <a:blip r:embed="rId6"/>
          <a:stretch/>
        </p:blipFill>
        <p:spPr>
          <a:xfrm>
            <a:off x="242280" y="4209480"/>
            <a:ext cx="2914200" cy="384120"/>
          </a:xfrm>
          <a:prstGeom prst="rect">
            <a:avLst/>
          </a:prstGeom>
          <a:ln w="0">
            <a:noFill/>
          </a:ln>
        </p:spPr>
      </p:pic>
      <p:pic>
        <p:nvPicPr>
          <p:cNvPr id="643" name="" descr=""/>
          <p:cNvPicPr/>
          <p:nvPr/>
        </p:nvPicPr>
        <p:blipFill>
          <a:blip r:embed="rId7"/>
          <a:stretch/>
        </p:blipFill>
        <p:spPr>
          <a:xfrm>
            <a:off x="251640" y="5199840"/>
            <a:ext cx="2876040" cy="422280"/>
          </a:xfrm>
          <a:prstGeom prst="rect">
            <a:avLst/>
          </a:prstGeom>
          <a:ln w="0">
            <a:noFill/>
          </a:ln>
        </p:spPr>
      </p:pic>
      <p:sp>
        <p:nvSpPr>
          <p:cNvPr id="644" name=""/>
          <p:cNvSpPr/>
          <p:nvPr/>
        </p:nvSpPr>
        <p:spPr>
          <a:xfrm>
            <a:off x="3216240" y="3907440"/>
            <a:ext cx="637920" cy="4341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5" name=""/>
          <p:cNvSpPr/>
          <p:nvPr/>
        </p:nvSpPr>
        <p:spPr>
          <a:xfrm>
            <a:off x="3234240" y="4430520"/>
            <a:ext cx="593640" cy="150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6" name=""/>
          <p:cNvSpPr/>
          <p:nvPr/>
        </p:nvSpPr>
        <p:spPr>
          <a:xfrm flipV="1">
            <a:off x="3331440" y="4758120"/>
            <a:ext cx="496440" cy="2217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7" name=""/>
          <p:cNvSpPr/>
          <p:nvPr/>
        </p:nvSpPr>
        <p:spPr>
          <a:xfrm flipV="1">
            <a:off x="3278520" y="4882320"/>
            <a:ext cx="646560" cy="4608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48" name="" descr=""/>
          <p:cNvPicPr/>
          <p:nvPr/>
        </p:nvPicPr>
        <p:blipFill>
          <a:blip r:embed="rId8"/>
          <a:stretch/>
        </p:blipFill>
        <p:spPr>
          <a:xfrm>
            <a:off x="3466800" y="5296680"/>
            <a:ext cx="2418840" cy="246960"/>
          </a:xfrm>
          <a:prstGeom prst="rect">
            <a:avLst/>
          </a:prstGeom>
          <a:ln w="0">
            <a:noFill/>
          </a:ln>
        </p:spPr>
      </p:pic>
      <p:pic>
        <p:nvPicPr>
          <p:cNvPr id="649" name="" descr=""/>
          <p:cNvPicPr/>
          <p:nvPr/>
        </p:nvPicPr>
        <p:blipFill>
          <a:blip r:embed="rId9"/>
          <a:stretch/>
        </p:blipFill>
        <p:spPr>
          <a:xfrm>
            <a:off x="3408120" y="5675040"/>
            <a:ext cx="2495160" cy="391680"/>
          </a:xfrm>
          <a:prstGeom prst="rect">
            <a:avLst/>
          </a:prstGeom>
          <a:ln w="0">
            <a:noFill/>
          </a:ln>
        </p:spPr>
      </p:pic>
      <p:pic>
        <p:nvPicPr>
          <p:cNvPr id="650" name="" descr=""/>
          <p:cNvPicPr/>
          <p:nvPr/>
        </p:nvPicPr>
        <p:blipFill>
          <a:blip r:embed="rId10"/>
          <a:stretch/>
        </p:blipFill>
        <p:spPr>
          <a:xfrm>
            <a:off x="6346440" y="5788080"/>
            <a:ext cx="2365560" cy="186120"/>
          </a:xfrm>
          <a:prstGeom prst="rect">
            <a:avLst/>
          </a:prstGeom>
          <a:ln w="0">
            <a:noFill/>
          </a:ln>
        </p:spPr>
      </p:pic>
      <p:sp>
        <p:nvSpPr>
          <p:cNvPr id="651" name=""/>
          <p:cNvSpPr/>
          <p:nvPr/>
        </p:nvSpPr>
        <p:spPr>
          <a:xfrm>
            <a:off x="5963040" y="5856840"/>
            <a:ext cx="3834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52" name="" descr=""/>
          <p:cNvPicPr/>
          <p:nvPr/>
        </p:nvPicPr>
        <p:blipFill>
          <a:blip r:embed="rId11"/>
          <a:stretch/>
        </p:blipFill>
        <p:spPr>
          <a:xfrm>
            <a:off x="4368240" y="1780560"/>
            <a:ext cx="4656600" cy="1298880"/>
          </a:xfrm>
          <a:prstGeom prst="rect">
            <a:avLst/>
          </a:prstGeom>
          <a:ln w="0">
            <a:noFill/>
          </a:ln>
        </p:spPr>
      </p:pic>
      <p:pic>
        <p:nvPicPr>
          <p:cNvPr id="653" name="" descr=""/>
          <p:cNvPicPr/>
          <p:nvPr/>
        </p:nvPicPr>
        <p:blipFill>
          <a:blip r:embed="rId12"/>
          <a:srcRect l="0" t="0" r="0" b="71958"/>
          <a:stretch/>
        </p:blipFill>
        <p:spPr>
          <a:xfrm>
            <a:off x="4368240" y="3083400"/>
            <a:ext cx="3630600" cy="1228320"/>
          </a:xfrm>
          <a:prstGeom prst="rect">
            <a:avLst/>
          </a:prstGeom>
          <a:ln w="0">
            <a:noFill/>
          </a:ln>
        </p:spPr>
      </p:pic>
      <p:sp>
        <p:nvSpPr>
          <p:cNvPr id="654" name=""/>
          <p:cNvSpPr/>
          <p:nvPr/>
        </p:nvSpPr>
        <p:spPr>
          <a:xfrm>
            <a:off x="8726760" y="6387480"/>
            <a:ext cx="51768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FC9C84D-9CE1-41E5-8075-F37B8E432B7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1F1468-B3F4-4DAE-904E-67C527082BE0}" type="slidenum">
              <a:t>98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"/>
          <p:cNvSpPr/>
          <p:nvPr/>
        </p:nvSpPr>
        <p:spPr>
          <a:xfrm>
            <a:off x="0" y="620280"/>
            <a:ext cx="3320640" cy="41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MOTEUR BDD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"/>
          <p:cNvSpPr/>
          <p:nvPr/>
        </p:nvSpPr>
        <p:spPr>
          <a:xfrm>
            <a:off x="0" y="6438240"/>
            <a:ext cx="714960" cy="4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4AF384B-9D51-436A-9A01-961C0FF7205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7" name="" descr=""/>
          <p:cNvPicPr/>
          <p:nvPr/>
        </p:nvPicPr>
        <p:blipFill>
          <a:blip r:embed="rId1"/>
          <a:stretch/>
        </p:blipFill>
        <p:spPr>
          <a:xfrm>
            <a:off x="515160" y="1621440"/>
            <a:ext cx="2565000" cy="4356000"/>
          </a:xfrm>
          <a:prstGeom prst="rect">
            <a:avLst/>
          </a:prstGeom>
          <a:ln w="0">
            <a:noFill/>
          </a:ln>
        </p:spPr>
      </p:pic>
      <p:sp>
        <p:nvSpPr>
          <p:cNvPr id="658" name=""/>
          <p:cNvSpPr/>
          <p:nvPr/>
        </p:nvSpPr>
        <p:spPr>
          <a:xfrm>
            <a:off x="363240" y="1195560"/>
            <a:ext cx="844164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 Liste des protocoles, Barre de recherche, toutes les sections non catégorisées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9" name="" descr=""/>
          <p:cNvPicPr/>
          <p:nvPr/>
        </p:nvPicPr>
        <p:blipFill>
          <a:blip r:embed="rId2"/>
          <a:stretch/>
        </p:blipFill>
        <p:spPr>
          <a:xfrm>
            <a:off x="3804840" y="1634760"/>
            <a:ext cx="4759920" cy="3670200"/>
          </a:xfrm>
          <a:prstGeom prst="rect">
            <a:avLst/>
          </a:prstGeom>
          <a:ln w="0">
            <a:noFill/>
          </a:ln>
        </p:spPr>
      </p:pic>
      <p:sp>
        <p:nvSpPr>
          <p:cNvPr id="660" name=""/>
          <p:cNvSpPr/>
          <p:nvPr/>
        </p:nvSpPr>
        <p:spPr>
          <a:xfrm>
            <a:off x="3668400" y="5493600"/>
            <a:ext cx="5225040" cy="61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Vous connaissez le nom de l’étude et vous cherchez des informations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F45771-B82B-46DD-B52A-CC1B773CFE8F}" type="slidenum">
              <a:t>99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hème AP-HP">
  <a:themeElements>
    <a:clrScheme name="APHP">
      <a:dk1>
        <a:srgbClr val="272d31"/>
      </a:dk1>
      <a:lt1>
        <a:srgbClr val="ffffff"/>
      </a:lt1>
      <a:dk2>
        <a:srgbClr val="d2d9da"/>
      </a:dk2>
      <a:lt2>
        <a:srgbClr val="f1f4f5"/>
      </a:lt2>
      <a:accent1>
        <a:srgbClr val="ffd419"/>
      </a:accent1>
      <a:accent2>
        <a:srgbClr val="c01662"/>
      </a:accent2>
      <a:accent3>
        <a:srgbClr val="36bde8"/>
      </a:accent3>
      <a:accent4>
        <a:srgbClr val="0062ae"/>
      </a:accent4>
      <a:accent5>
        <a:srgbClr val="2c256b"/>
      </a:accent5>
      <a:accent6>
        <a:srgbClr val="d3d800"/>
      </a:accent6>
      <a:hlink>
        <a:srgbClr val="272d31"/>
      </a:hlink>
      <a:folHlink>
        <a:srgbClr val="272d31"/>
      </a:folHlink>
    </a:clrScheme>
    <a:fontScheme name="APHP">
      <a:majorFont>
        <a:latin typeface="Montserrat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FA34CFC6F5E64B965C92C606634DDF" ma:contentTypeVersion="10" ma:contentTypeDescription="Crée un document." ma:contentTypeScope="" ma:versionID="82f72537914f7b2ca3ab4e2073f5bc1f">
  <xsd:schema xmlns:xsd="http://www.w3.org/2001/XMLSchema" xmlns:xs="http://www.w3.org/2001/XMLSchema" xmlns:p="http://schemas.microsoft.com/office/2006/metadata/properties" xmlns:ns2="bab36aca-6305-4f24-b845-8de6cc927b00" xmlns:ns3="8d40c450-74bb-40fd-8fff-a7da02f18cb9" targetNamespace="http://schemas.microsoft.com/office/2006/metadata/properties" ma:root="true" ma:fieldsID="8fa5e87ef80b5124d7f7324dbf1e2047" ns2:_="" ns3:_="">
    <xsd:import namespace="bab36aca-6305-4f24-b845-8de6cc927b00"/>
    <xsd:import namespace="8d40c450-74bb-40fd-8fff-a7da02f18c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36aca-6305-4f24-b845-8de6cc927b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0c450-74bb-40fd-8fff-a7da02f18cb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8513F2-21CC-4AEC-9985-98CE02CCA4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7C0DAC3-8909-490F-8F6E-6181BFA49E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36aca-6305-4f24-b845-8de6cc927b00"/>
    <ds:schemaRef ds:uri="8d40c450-74bb-40fd-8fff-a7da02f18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456673-90F3-4A8C-832A-188746AAA5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23072</TotalTime>
  <Application>LibreOffice/7.6.4.1$Windows_X86_64 LibreOffice_project/e19e193f88cd6c0525a17fb7a176ed8e6a3e2aa1</Application>
  <AppVersion>15.0000</AppVersion>
  <Words>79</Words>
  <Paragraphs>53</Paragraphs>
  <Company>APHP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2015-07-22T10:38:47Z</dcterms:created>
  <dc:creator>BRASSEUR Paul</dc:creator>
  <dc:description/>
  <dc:language>fr-FR</dc:language>
  <cp:lastModifiedBy/>
  <cp:lastPrinted>2018-04-13T17:06:17Z</cp:lastPrinted>
  <dcterms:modified xsi:type="dcterms:W3CDTF">2025-07-25T15:39:10Z</dcterms:modified>
  <cp:revision>1510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AP-HP:8</vt:lpwstr>
  </property>
  <property fmtid="{D5CDD505-2E9C-101B-9397-08002B2CF9AE}" pid="3" name="ClassificationContentMarkingFooterText">
    <vt:lpwstr>C1 - Interne</vt:lpwstr>
  </property>
  <property fmtid="{D5CDD505-2E9C-101B-9397-08002B2CF9AE}" pid="4" name="ContentTypeId">
    <vt:lpwstr>0x010100CDFA34CFC6F5E64B965C92C606634DDF</vt:lpwstr>
  </property>
  <property fmtid="{D5CDD505-2E9C-101B-9397-08002B2CF9AE}" pid="5" name="MSIP_Label_591d6119-873b-4397-8a13-8f0b0381b9bf_ActionId">
    <vt:lpwstr>f954901c-06bb-4e73-978b-2ff255d7fa1b</vt:lpwstr>
  </property>
  <property fmtid="{D5CDD505-2E9C-101B-9397-08002B2CF9AE}" pid="6" name="MSIP_Label_591d6119-873b-4397-8a13-8f0b0381b9bf_ContentBits">
    <vt:lpwstr>2</vt:lpwstr>
  </property>
  <property fmtid="{D5CDD505-2E9C-101B-9397-08002B2CF9AE}" pid="7" name="MSIP_Label_591d6119-873b-4397-8a13-8f0b0381b9bf_Enabled">
    <vt:lpwstr>true</vt:lpwstr>
  </property>
  <property fmtid="{D5CDD505-2E9C-101B-9397-08002B2CF9AE}" pid="8" name="MSIP_Label_591d6119-873b-4397-8a13-8f0b0381b9bf_Method">
    <vt:lpwstr>Standard</vt:lpwstr>
  </property>
  <property fmtid="{D5CDD505-2E9C-101B-9397-08002B2CF9AE}" pid="9" name="MSIP_Label_591d6119-873b-4397-8a13-8f0b0381b9bf_Name">
    <vt:lpwstr>C1 - Interne</vt:lpwstr>
  </property>
  <property fmtid="{D5CDD505-2E9C-101B-9397-08002B2CF9AE}" pid="10" name="MSIP_Label_591d6119-873b-4397-8a13-8f0b0381b9bf_SetDate">
    <vt:lpwstr>2024-03-01T10:56:13Z</vt:lpwstr>
  </property>
  <property fmtid="{D5CDD505-2E9C-101B-9397-08002B2CF9AE}" pid="11" name="MSIP_Label_591d6119-873b-4397-8a13-8f0b0381b9bf_SiteId">
    <vt:lpwstr>905eea10-a76c-4815-8160-ba433c63cfd5</vt:lpwstr>
  </property>
  <property fmtid="{D5CDD505-2E9C-101B-9397-08002B2CF9AE}" pid="12" name="Notes">
    <vt:i4>4</vt:i4>
  </property>
  <property fmtid="{D5CDD505-2E9C-101B-9397-08002B2CF9AE}" pid="13" name="PresentationFormat">
    <vt:lpwstr>Affichage à l'écran (4:3)</vt:lpwstr>
  </property>
  <property fmtid="{D5CDD505-2E9C-101B-9397-08002B2CF9AE}" pid="14" name="Slides">
    <vt:i4>15</vt:i4>
  </property>
</Properties>
</file>